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0" r:id="rId3"/>
    <p:sldId id="261" r:id="rId4"/>
    <p:sldId id="373" r:id="rId5"/>
    <p:sldId id="322" r:id="rId6"/>
    <p:sldId id="278" r:id="rId7"/>
    <p:sldId id="323" r:id="rId8"/>
    <p:sldId id="324" r:id="rId9"/>
    <p:sldId id="374" r:id="rId10"/>
    <p:sldId id="257" r:id="rId11"/>
    <p:sldId id="376" r:id="rId12"/>
    <p:sldId id="377" r:id="rId13"/>
    <p:sldId id="318" r:id="rId14"/>
    <p:sldId id="334" r:id="rId15"/>
    <p:sldId id="352" r:id="rId16"/>
    <p:sldId id="326" r:id="rId17"/>
    <p:sldId id="354" r:id="rId18"/>
    <p:sldId id="355" r:id="rId19"/>
    <p:sldId id="336" r:id="rId20"/>
    <p:sldId id="316" r:id="rId21"/>
    <p:sldId id="314" r:id="rId22"/>
    <p:sldId id="351" r:id="rId23"/>
    <p:sldId id="328" r:id="rId24"/>
    <p:sldId id="330" r:id="rId25"/>
    <p:sldId id="332" r:id="rId26"/>
    <p:sldId id="329" r:id="rId27"/>
    <p:sldId id="335" r:id="rId28"/>
    <p:sldId id="358" r:id="rId29"/>
    <p:sldId id="319" r:id="rId30"/>
    <p:sldId id="359" r:id="rId31"/>
    <p:sldId id="367" r:id="rId32"/>
    <p:sldId id="368" r:id="rId33"/>
    <p:sldId id="369" r:id="rId34"/>
    <p:sldId id="370" r:id="rId35"/>
    <p:sldId id="371" r:id="rId36"/>
    <p:sldId id="360" r:id="rId37"/>
    <p:sldId id="361" r:id="rId38"/>
    <p:sldId id="362" r:id="rId39"/>
    <p:sldId id="364" r:id="rId40"/>
    <p:sldId id="357" r:id="rId41"/>
    <p:sldId id="397" r:id="rId42"/>
    <p:sldId id="398" r:id="rId43"/>
    <p:sldId id="327" r:id="rId44"/>
    <p:sldId id="365" r:id="rId45"/>
    <p:sldId id="366" r:id="rId46"/>
    <p:sldId id="372" r:id="rId47"/>
    <p:sldId id="403" r:id="rId48"/>
    <p:sldId id="395" r:id="rId49"/>
    <p:sldId id="405" r:id="rId50"/>
    <p:sldId id="399" r:id="rId51"/>
    <p:sldId id="404" r:id="rId52"/>
    <p:sldId id="337" r:id="rId53"/>
    <p:sldId id="340" r:id="rId54"/>
    <p:sldId id="339" r:id="rId55"/>
    <p:sldId id="341" r:id="rId56"/>
    <p:sldId id="402" r:id="rId57"/>
    <p:sldId id="344" r:id="rId58"/>
    <p:sldId id="346" r:id="rId59"/>
    <p:sldId id="347" r:id="rId60"/>
    <p:sldId id="348" r:id="rId61"/>
    <p:sldId id="350" r:id="rId62"/>
    <p:sldId id="382" r:id="rId63"/>
    <p:sldId id="380" r:id="rId64"/>
    <p:sldId id="383" r:id="rId65"/>
    <p:sldId id="384" r:id="rId66"/>
    <p:sldId id="387" r:id="rId67"/>
    <p:sldId id="385" r:id="rId68"/>
    <p:sldId id="388" r:id="rId69"/>
    <p:sldId id="389" r:id="rId70"/>
    <p:sldId id="390" r:id="rId71"/>
    <p:sldId id="391" r:id="rId72"/>
    <p:sldId id="392" r:id="rId73"/>
    <p:sldId id="393" r:id="rId74"/>
    <p:sldId id="320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BF9"/>
    <a:srgbClr val="37A2BD"/>
    <a:srgbClr val="7F7F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927DF9-B54E-4FEE-82BE-DBE32650641B}" v="15" dt="2022-06-19T17:24:03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2026" autoAdjust="0"/>
  </p:normalViewPr>
  <p:slideViewPr>
    <p:cSldViewPr snapToGrid="0">
      <p:cViewPr varScale="1">
        <p:scale>
          <a:sx n="76" d="100"/>
          <a:sy n="76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Knight" userId="c8da41c7-6927-4ad1-9e11-8284bdfd4ceb" providerId="ADAL" clId="{24927DF9-B54E-4FEE-82BE-DBE32650641B}"/>
    <pc:docChg chg="undo custSel addSld delSld modSld">
      <pc:chgData name="Nicole Knight" userId="c8da41c7-6927-4ad1-9e11-8284bdfd4ceb" providerId="ADAL" clId="{24927DF9-B54E-4FEE-82BE-DBE32650641B}" dt="2022-06-19T17:27:06.770" v="338" actId="1076"/>
      <pc:docMkLst>
        <pc:docMk/>
      </pc:docMkLst>
      <pc:sldChg chg="addSp modSp mod">
        <pc:chgData name="Nicole Knight" userId="c8da41c7-6927-4ad1-9e11-8284bdfd4ceb" providerId="ADAL" clId="{24927DF9-B54E-4FEE-82BE-DBE32650641B}" dt="2022-06-19T17:06:03.696" v="23" actId="20577"/>
        <pc:sldMkLst>
          <pc:docMk/>
          <pc:sldMk cId="326002804" sldId="256"/>
        </pc:sldMkLst>
        <pc:spChg chg="mod">
          <ac:chgData name="Nicole Knight" userId="c8da41c7-6927-4ad1-9e11-8284bdfd4ceb" providerId="ADAL" clId="{24927DF9-B54E-4FEE-82BE-DBE32650641B}" dt="2022-06-19T17:05:48.543" v="16" actId="1076"/>
          <ac:spMkLst>
            <pc:docMk/>
            <pc:sldMk cId="326002804" sldId="256"/>
            <ac:spMk id="2" creationId="{7CD893F2-D534-91FC-DAE2-7DBFDC0BEC94}"/>
          </ac:spMkLst>
        </pc:spChg>
        <pc:spChg chg="mod">
          <ac:chgData name="Nicole Knight" userId="c8da41c7-6927-4ad1-9e11-8284bdfd4ceb" providerId="ADAL" clId="{24927DF9-B54E-4FEE-82BE-DBE32650641B}" dt="2022-06-19T17:06:03.696" v="23" actId="20577"/>
          <ac:spMkLst>
            <pc:docMk/>
            <pc:sldMk cId="326002804" sldId="256"/>
            <ac:spMk id="3" creationId="{5F06807D-EDDA-63C2-C325-3FC185443C8C}"/>
          </ac:spMkLst>
        </pc:spChg>
        <pc:picChg chg="add mod ord">
          <ac:chgData name="Nicole Knight" userId="c8da41c7-6927-4ad1-9e11-8284bdfd4ceb" providerId="ADAL" clId="{24927DF9-B54E-4FEE-82BE-DBE32650641B}" dt="2022-06-19T17:05:54.920" v="19" actId="1076"/>
          <ac:picMkLst>
            <pc:docMk/>
            <pc:sldMk cId="326002804" sldId="256"/>
            <ac:picMk id="4" creationId="{EEDC0FB7-DCFB-70B3-C3AF-D9A5F364F26C}"/>
          </ac:picMkLst>
        </pc:picChg>
      </pc:sldChg>
      <pc:sldChg chg="addSp delSp modSp mod">
        <pc:chgData name="Nicole Knight" userId="c8da41c7-6927-4ad1-9e11-8284bdfd4ceb" providerId="ADAL" clId="{24927DF9-B54E-4FEE-82BE-DBE32650641B}" dt="2022-06-19T17:21:53.526" v="256" actId="1076"/>
        <pc:sldMkLst>
          <pc:docMk/>
          <pc:sldMk cId="3909076913" sldId="258"/>
        </pc:sldMkLst>
        <pc:spChg chg="mod">
          <ac:chgData name="Nicole Knight" userId="c8da41c7-6927-4ad1-9e11-8284bdfd4ceb" providerId="ADAL" clId="{24927DF9-B54E-4FEE-82BE-DBE32650641B}" dt="2022-06-19T17:21:53.526" v="256" actId="1076"/>
          <ac:spMkLst>
            <pc:docMk/>
            <pc:sldMk cId="3909076913" sldId="258"/>
            <ac:spMk id="2" creationId="{3D137F67-AE0E-6C14-A185-53C300AB2162}"/>
          </ac:spMkLst>
        </pc:spChg>
        <pc:spChg chg="del">
          <ac:chgData name="Nicole Knight" userId="c8da41c7-6927-4ad1-9e11-8284bdfd4ceb" providerId="ADAL" clId="{24927DF9-B54E-4FEE-82BE-DBE32650641B}" dt="2022-06-19T17:21:36.868" v="247" actId="478"/>
          <ac:spMkLst>
            <pc:docMk/>
            <pc:sldMk cId="3909076913" sldId="258"/>
            <ac:spMk id="3" creationId="{0EF9CF72-EF2B-DEDD-BB3E-C0AC912EDF1F}"/>
          </ac:spMkLst>
        </pc:spChg>
        <pc:picChg chg="add del mod">
          <ac:chgData name="Nicole Knight" userId="c8da41c7-6927-4ad1-9e11-8284bdfd4ceb" providerId="ADAL" clId="{24927DF9-B54E-4FEE-82BE-DBE32650641B}" dt="2022-06-19T17:21:47.902" v="254" actId="478"/>
          <ac:picMkLst>
            <pc:docMk/>
            <pc:sldMk cId="3909076913" sldId="258"/>
            <ac:picMk id="5" creationId="{25DFBB69-6FF0-ABF0-D766-C5F692CC427A}"/>
          </ac:picMkLst>
        </pc:picChg>
      </pc:sldChg>
      <pc:sldChg chg="modSp add mod">
        <pc:chgData name="Nicole Knight" userId="c8da41c7-6927-4ad1-9e11-8284bdfd4ceb" providerId="ADAL" clId="{24927DF9-B54E-4FEE-82BE-DBE32650641B}" dt="2022-06-19T17:18:31.982" v="160" actId="20577"/>
        <pc:sldMkLst>
          <pc:docMk/>
          <pc:sldMk cId="3454403041" sldId="260"/>
        </pc:sldMkLst>
        <pc:spChg chg="mod">
          <ac:chgData name="Nicole Knight" userId="c8da41c7-6927-4ad1-9e11-8284bdfd4ceb" providerId="ADAL" clId="{24927DF9-B54E-4FEE-82BE-DBE32650641B}" dt="2022-06-19T17:18:31.982" v="160" actId="20577"/>
          <ac:spMkLst>
            <pc:docMk/>
            <pc:sldMk cId="3454403041" sldId="260"/>
            <ac:spMk id="2" creationId="{DF72B880-6E57-4A21-B022-5DEA0B1124EF}"/>
          </ac:spMkLst>
        </pc:spChg>
      </pc:sldChg>
      <pc:sldChg chg="addSp delSp modSp add mod">
        <pc:chgData name="Nicole Knight" userId="c8da41c7-6927-4ad1-9e11-8284bdfd4ceb" providerId="ADAL" clId="{24927DF9-B54E-4FEE-82BE-DBE32650641B}" dt="2022-06-19T17:22:23.080" v="265"/>
        <pc:sldMkLst>
          <pc:docMk/>
          <pc:sldMk cId="4091196494" sldId="261"/>
        </pc:sldMkLst>
        <pc:spChg chg="del">
          <ac:chgData name="Nicole Knight" userId="c8da41c7-6927-4ad1-9e11-8284bdfd4ceb" providerId="ADAL" clId="{24927DF9-B54E-4FEE-82BE-DBE32650641B}" dt="2022-06-19T17:22:19.557" v="261" actId="478"/>
          <ac:spMkLst>
            <pc:docMk/>
            <pc:sldMk cId="4091196494" sldId="261"/>
            <ac:spMk id="2" creationId="{DF72B880-6E57-4A21-B022-5DEA0B1124EF}"/>
          </ac:spMkLst>
        </pc:spChg>
        <pc:spChg chg="add del mod">
          <ac:chgData name="Nicole Knight" userId="c8da41c7-6927-4ad1-9e11-8284bdfd4ceb" providerId="ADAL" clId="{24927DF9-B54E-4FEE-82BE-DBE32650641B}" dt="2022-06-19T17:22:22.761" v="264" actId="478"/>
          <ac:spMkLst>
            <pc:docMk/>
            <pc:sldMk cId="4091196494" sldId="261"/>
            <ac:spMk id="9" creationId="{7E6DD006-217D-B5A5-8885-E40C3D34FD64}"/>
          </ac:spMkLst>
        </pc:spChg>
        <pc:spChg chg="add del mod">
          <ac:chgData name="Nicole Knight" userId="c8da41c7-6927-4ad1-9e11-8284bdfd4ceb" providerId="ADAL" clId="{24927DF9-B54E-4FEE-82BE-DBE32650641B}" dt="2022-06-19T17:22:21.496" v="263"/>
          <ac:spMkLst>
            <pc:docMk/>
            <pc:sldMk cId="4091196494" sldId="261"/>
            <ac:spMk id="10" creationId="{ED421B3A-6040-6580-FE6F-746C71FD1FBD}"/>
          </ac:spMkLst>
        </pc:spChg>
        <pc:spChg chg="add mod">
          <ac:chgData name="Nicole Knight" userId="c8da41c7-6927-4ad1-9e11-8284bdfd4ceb" providerId="ADAL" clId="{24927DF9-B54E-4FEE-82BE-DBE32650641B}" dt="2022-06-19T17:22:23.080" v="265"/>
          <ac:spMkLst>
            <pc:docMk/>
            <pc:sldMk cId="4091196494" sldId="261"/>
            <ac:spMk id="11" creationId="{F87027AE-27C2-081A-4A94-C80096EE39C6}"/>
          </ac:spMkLst>
        </pc:spChg>
      </pc:sldChg>
      <pc:sldChg chg="add">
        <pc:chgData name="Nicole Knight" userId="c8da41c7-6927-4ad1-9e11-8284bdfd4ceb" providerId="ADAL" clId="{24927DF9-B54E-4FEE-82BE-DBE32650641B}" dt="2022-06-19T17:09:43.704" v="24"/>
        <pc:sldMkLst>
          <pc:docMk/>
          <pc:sldMk cId="3832978609" sldId="262"/>
        </pc:sldMkLst>
      </pc:sldChg>
      <pc:sldChg chg="addSp delSp modSp add mod">
        <pc:chgData name="Nicole Knight" userId="c8da41c7-6927-4ad1-9e11-8284bdfd4ceb" providerId="ADAL" clId="{24927DF9-B54E-4FEE-82BE-DBE32650641B}" dt="2022-06-19T17:17:13.488" v="86" actId="478"/>
        <pc:sldMkLst>
          <pc:docMk/>
          <pc:sldMk cId="225708279" sldId="278"/>
        </pc:sldMkLst>
        <pc:spChg chg="mod">
          <ac:chgData name="Nicole Knight" userId="c8da41c7-6927-4ad1-9e11-8284bdfd4ceb" providerId="ADAL" clId="{24927DF9-B54E-4FEE-82BE-DBE32650641B}" dt="2022-06-19T17:16:15.869" v="60" actId="1076"/>
          <ac:spMkLst>
            <pc:docMk/>
            <pc:sldMk cId="225708279" sldId="278"/>
            <ac:spMk id="2" creationId="{2C1FE654-9167-4944-8FE2-0FBC0E80AF3D}"/>
          </ac:spMkLst>
        </pc:spChg>
        <pc:spChg chg="mod">
          <ac:chgData name="Nicole Knight" userId="c8da41c7-6927-4ad1-9e11-8284bdfd4ceb" providerId="ADAL" clId="{24927DF9-B54E-4FEE-82BE-DBE32650641B}" dt="2022-06-19T17:16:05.338" v="53" actId="688"/>
          <ac:spMkLst>
            <pc:docMk/>
            <pc:sldMk cId="225708279" sldId="278"/>
            <ac:spMk id="8" creationId="{5BC23F2C-F27F-4BBE-B8A6-7497B7EFA883}"/>
          </ac:spMkLst>
        </pc:spChg>
        <pc:spChg chg="add del mod">
          <ac:chgData name="Nicole Knight" userId="c8da41c7-6927-4ad1-9e11-8284bdfd4ceb" providerId="ADAL" clId="{24927DF9-B54E-4FEE-82BE-DBE32650641B}" dt="2022-06-19T17:15:38.214" v="37" actId="478"/>
          <ac:spMkLst>
            <pc:docMk/>
            <pc:sldMk cId="225708279" sldId="278"/>
            <ac:spMk id="9" creationId="{4B99CBF6-D9C2-E95E-3601-B07E7D076EEC}"/>
          </ac:spMkLst>
        </pc:spChg>
        <pc:spChg chg="add del mod">
          <ac:chgData name="Nicole Knight" userId="c8da41c7-6927-4ad1-9e11-8284bdfd4ceb" providerId="ADAL" clId="{24927DF9-B54E-4FEE-82BE-DBE32650641B}" dt="2022-06-19T17:17:12.768" v="85" actId="478"/>
          <ac:spMkLst>
            <pc:docMk/>
            <pc:sldMk cId="225708279" sldId="278"/>
            <ac:spMk id="11" creationId="{3F757845-DB1F-9F28-4FE9-D3075710C151}"/>
          </ac:spMkLst>
        </pc:spChg>
        <pc:spChg chg="add del mod">
          <ac:chgData name="Nicole Knight" userId="c8da41c7-6927-4ad1-9e11-8284bdfd4ceb" providerId="ADAL" clId="{24927DF9-B54E-4FEE-82BE-DBE32650641B}" dt="2022-06-19T17:17:13.488" v="86" actId="478"/>
          <ac:spMkLst>
            <pc:docMk/>
            <pc:sldMk cId="225708279" sldId="278"/>
            <ac:spMk id="12" creationId="{94BD0314-CA96-F440-7F94-0678199797E5}"/>
          </ac:spMkLst>
        </pc:spChg>
        <pc:spChg chg="add del mod">
          <ac:chgData name="Nicole Knight" userId="c8da41c7-6927-4ad1-9e11-8284bdfd4ceb" providerId="ADAL" clId="{24927DF9-B54E-4FEE-82BE-DBE32650641B}" dt="2022-06-19T17:17:05.981" v="82"/>
          <ac:spMkLst>
            <pc:docMk/>
            <pc:sldMk cId="225708279" sldId="278"/>
            <ac:spMk id="13" creationId="{1DD43BCC-2460-FE28-E498-C4B3478802C8}"/>
          </ac:spMkLst>
        </pc:spChg>
        <pc:grpChg chg="mod">
          <ac:chgData name="Nicole Knight" userId="c8da41c7-6927-4ad1-9e11-8284bdfd4ceb" providerId="ADAL" clId="{24927DF9-B54E-4FEE-82BE-DBE32650641B}" dt="2022-06-19T17:15:54.769" v="47" actId="1076"/>
          <ac:grpSpMkLst>
            <pc:docMk/>
            <pc:sldMk cId="225708279" sldId="278"/>
            <ac:grpSpMk id="7" creationId="{FF68AA14-CA1A-4F6B-A71B-8D92E89FDD3B}"/>
          </ac:grpSpMkLst>
        </pc:grpChg>
        <pc:picChg chg="mod">
          <ac:chgData name="Nicole Knight" userId="c8da41c7-6927-4ad1-9e11-8284bdfd4ceb" providerId="ADAL" clId="{24927DF9-B54E-4FEE-82BE-DBE32650641B}" dt="2022-06-19T17:15:59.010" v="50" actId="1076"/>
          <ac:picMkLst>
            <pc:docMk/>
            <pc:sldMk cId="225708279" sldId="278"/>
            <ac:picMk id="5" creationId="{4501D487-D140-46ED-B209-3F7A8A2D47EF}"/>
          </ac:picMkLst>
        </pc:picChg>
        <pc:picChg chg="add del mod">
          <ac:chgData name="Nicole Knight" userId="c8da41c7-6927-4ad1-9e11-8284bdfd4ceb" providerId="ADAL" clId="{24927DF9-B54E-4FEE-82BE-DBE32650641B}" dt="2022-06-19T17:17:11.891" v="84" actId="478"/>
          <ac:picMkLst>
            <pc:docMk/>
            <pc:sldMk cId="225708279" sldId="278"/>
            <ac:picMk id="10" creationId="{DCBD22B1-7A59-BECF-5FB1-B7C72C55E45D}"/>
          </ac:picMkLst>
        </pc:picChg>
      </pc:sldChg>
      <pc:sldChg chg="del">
        <pc:chgData name="Nicole Knight" userId="c8da41c7-6927-4ad1-9e11-8284bdfd4ceb" providerId="ADAL" clId="{24927DF9-B54E-4FEE-82BE-DBE32650641B}" dt="2022-06-19T17:09:48.555" v="25" actId="47"/>
        <pc:sldMkLst>
          <pc:docMk/>
          <pc:sldMk cId="2844553193" sldId="321"/>
        </pc:sldMkLst>
      </pc:sldChg>
      <pc:sldChg chg="add">
        <pc:chgData name="Nicole Knight" userId="c8da41c7-6927-4ad1-9e11-8284bdfd4ceb" providerId="ADAL" clId="{24927DF9-B54E-4FEE-82BE-DBE32650641B}" dt="2022-06-19T17:09:43.704" v="24"/>
        <pc:sldMkLst>
          <pc:docMk/>
          <pc:sldMk cId="79322999" sldId="322"/>
        </pc:sldMkLst>
      </pc:sldChg>
      <pc:sldChg chg="add">
        <pc:chgData name="Nicole Knight" userId="c8da41c7-6927-4ad1-9e11-8284bdfd4ceb" providerId="ADAL" clId="{24927DF9-B54E-4FEE-82BE-DBE32650641B}" dt="2022-06-19T17:17:07.192" v="83"/>
        <pc:sldMkLst>
          <pc:docMk/>
          <pc:sldMk cId="1611388733" sldId="323"/>
        </pc:sldMkLst>
      </pc:sldChg>
      <pc:sldChg chg="modSp add mod">
        <pc:chgData name="Nicole Knight" userId="c8da41c7-6927-4ad1-9e11-8284bdfd4ceb" providerId="ADAL" clId="{24927DF9-B54E-4FEE-82BE-DBE32650641B}" dt="2022-06-19T17:27:06.770" v="338" actId="1076"/>
        <pc:sldMkLst>
          <pc:docMk/>
          <pc:sldMk cId="2515391914" sldId="324"/>
        </pc:sldMkLst>
        <pc:spChg chg="mod">
          <ac:chgData name="Nicole Knight" userId="c8da41c7-6927-4ad1-9e11-8284bdfd4ceb" providerId="ADAL" clId="{24927DF9-B54E-4FEE-82BE-DBE32650641B}" dt="2022-06-19T17:27:06.770" v="338" actId="1076"/>
          <ac:spMkLst>
            <pc:docMk/>
            <pc:sldMk cId="2515391914" sldId="324"/>
            <ac:spMk id="2" creationId="{2C1FE654-9167-4944-8FE2-0FBC0E80AF3D}"/>
          </ac:spMkLst>
        </pc:spChg>
      </pc:sldChg>
      <pc:sldChg chg="addSp delSp modSp add mod">
        <pc:chgData name="Nicole Knight" userId="c8da41c7-6927-4ad1-9e11-8284bdfd4ceb" providerId="ADAL" clId="{24927DF9-B54E-4FEE-82BE-DBE32650641B}" dt="2022-06-19T17:24:11.013" v="335" actId="1076"/>
        <pc:sldMkLst>
          <pc:docMk/>
          <pc:sldMk cId="1321328731" sldId="325"/>
        </pc:sldMkLst>
        <pc:spChg chg="del">
          <ac:chgData name="Nicole Knight" userId="c8da41c7-6927-4ad1-9e11-8284bdfd4ceb" providerId="ADAL" clId="{24927DF9-B54E-4FEE-82BE-DBE32650641B}" dt="2022-06-19T17:21:59.813" v="258" actId="478"/>
          <ac:spMkLst>
            <pc:docMk/>
            <pc:sldMk cId="1321328731" sldId="325"/>
            <ac:spMk id="2" creationId="{3D137F67-AE0E-6C14-A185-53C300AB2162}"/>
          </ac:spMkLst>
        </pc:spChg>
        <pc:spChg chg="add del mod">
          <ac:chgData name="Nicole Knight" userId="c8da41c7-6927-4ad1-9e11-8284bdfd4ceb" providerId="ADAL" clId="{24927DF9-B54E-4FEE-82BE-DBE32650641B}" dt="2022-06-19T17:22:02.589" v="259" actId="478"/>
          <ac:spMkLst>
            <pc:docMk/>
            <pc:sldMk cId="1321328731" sldId="325"/>
            <ac:spMk id="4" creationId="{8CD496D2-642E-4BD8-003E-A0CB0062BA2F}"/>
          </ac:spMkLst>
        </pc:spChg>
        <pc:spChg chg="add mod">
          <ac:chgData name="Nicole Knight" userId="c8da41c7-6927-4ad1-9e11-8284bdfd4ceb" providerId="ADAL" clId="{24927DF9-B54E-4FEE-82BE-DBE32650641B}" dt="2022-06-19T17:23:35.954" v="314" actId="12788"/>
          <ac:spMkLst>
            <pc:docMk/>
            <pc:sldMk cId="1321328731" sldId="325"/>
            <ac:spMk id="6" creationId="{949CBCF8-58B6-6E2C-8645-B884680C559F}"/>
          </ac:spMkLst>
        </pc:spChg>
        <pc:spChg chg="add mod">
          <ac:chgData name="Nicole Knight" userId="c8da41c7-6927-4ad1-9e11-8284bdfd4ceb" providerId="ADAL" clId="{24927DF9-B54E-4FEE-82BE-DBE32650641B}" dt="2022-06-19T17:24:11.013" v="335" actId="1076"/>
          <ac:spMkLst>
            <pc:docMk/>
            <pc:sldMk cId="1321328731" sldId="325"/>
            <ac:spMk id="7" creationId="{F524938E-B693-870F-83A7-992058D669F3}"/>
          </ac:spMkLst>
        </pc:spChg>
        <pc:picChg chg="mod">
          <ac:chgData name="Nicole Knight" userId="c8da41c7-6927-4ad1-9e11-8284bdfd4ceb" providerId="ADAL" clId="{24927DF9-B54E-4FEE-82BE-DBE32650641B}" dt="2022-06-19T17:23:39.834" v="316" actId="12788"/>
          <ac:picMkLst>
            <pc:docMk/>
            <pc:sldMk cId="1321328731" sldId="325"/>
            <ac:picMk id="5" creationId="{25DFBB69-6FF0-ABF0-D766-C5F692CC42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1AED5-7D10-489A-A175-D5176BA945B9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14FEC-2FBA-430B-87D9-A7171A4D11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1312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14FEC-2FBA-430B-87D9-A7171A4D119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41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14FEC-2FBA-430B-87D9-A7171A4D119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201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AC0E-B897-9D54-B22B-E0BE4FEFB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DAE3F-5D50-33F9-99C4-3B44F4D5B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B0D66-CDEF-E16C-E0BF-0DDC18D0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5E174-C20C-B624-48C9-C9C10696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72B7-3D00-DA47-F7A4-2B185FB40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29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4DD8-F76D-5ED0-E977-7B78854A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3AE67-3FCD-5A00-B4C1-AB49F38B8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49184-110B-2450-D51C-B179B5F56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C92F-B8D5-9056-DCB1-75BED99D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82F0D-E269-1CA6-94B3-2DE32A93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617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995153-F16D-460F-F96D-8F870D065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55712-86F8-0E8A-8941-209472E00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BD0FD-EBA6-635C-F857-270620010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60BED-89EA-427D-28A4-37B45BDF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73DB-38A2-730A-27E4-8DE12ACA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35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72A0-D398-B06C-EC74-320B93D0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3DC3-BB9B-8944-1672-7FD71835F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740EB-7924-51EE-E2D1-8000A0E0C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61A9B-F6DC-0AA4-035B-A6ABBF0B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3ED6B-90D2-C108-ED20-3B58C69D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98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BAD1B-F900-4C5D-84A7-ED9621EFD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3AE4-F167-1DD0-1C53-809A18D61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4326F-3620-A1E7-A152-368BD9ED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20814-F2EF-B398-FE64-437DE39D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96B1-BF7D-A0CA-F8D8-B1D80DD31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66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92DAF-4C53-F72A-FB59-58779F553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A1CB5-E989-B808-1D6F-5700B2663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3F423-659D-A001-18D5-BFD653EF6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983F9-F76D-D7C7-5C56-4DF30F2BD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C75BC-30AC-10F5-C686-D60DBCCB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89AAC-6D96-FA6E-4DD4-E3AA2AFC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754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89B2B-C7DF-4EEB-EB7C-69776DDD2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24F55-7CD3-D333-BF69-EA6349B71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3C629D-6DBF-C1DD-F78D-37553C5EA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F5C9A-A9FB-B90D-9301-D73C93016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B355C-4CF9-60E4-798B-04D74AAD8E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6B975E-639B-3442-B6EA-11E95373C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5BF0D8-78B5-C204-3950-80242E76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410DC-FDD4-C55E-9ED3-8B0016E7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188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D81D-BA58-FF5D-504C-B0DE8153D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DD215-4BB5-5541-95FF-686B84272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E6DDF-7B13-3E54-4337-DF9158DC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4A334-6FF9-1243-A365-BE23E8D7E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73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70CE84-D369-5760-314C-FEDEA7A7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5C490-78CA-5E5E-3E4D-DF4114B68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B1ED-12E9-C4A1-3C30-2A79D350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59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6CE05-7D30-13B3-D8AC-7367810E1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71A5-8B92-55EA-8B4C-154338CA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9CEEC-1AD0-21A8-57E1-666BB08065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81C963-9129-F49F-187C-A2CB74234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C01B5-583A-D533-57DC-DE992402B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5AB39-4B9B-BE8C-6392-7F870BCB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896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C27C-4DD6-46C2-F6EF-D8D52EAC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A9139-552C-9442-8C31-579EB4E5CA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21745-7CB7-AA5B-A59B-A3A0964A8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4BEC8-AA93-F1CF-E56E-8A675A18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6EDB2-937F-170E-DDE9-04ECAB925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17C09-67A8-371C-1AD1-45EF5FC93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6933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5C0DB3-8431-6872-219F-F794F9F53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25E33-075C-C098-31A6-BAD67B5FC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76B6A-4F28-9EFC-568A-16034745D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1F70D-143D-4BA5-849B-5AE8D3EA21F7}" type="datetimeFigureOut">
              <a:rPr lang="en-CA" smtClean="0"/>
              <a:t>2022-06-20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E4A5-A3E2-EE34-56D7-EADBFE48C0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7CC19-2B78-2451-578B-7F8E679F1F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AAE29-83DB-4C17-8789-954434F2D6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69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sv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6.svg"/><Relationship Id="rId10" Type="http://schemas.openxmlformats.org/officeDocument/2006/relationships/image" Target="../media/image43.pn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svg"/><Relationship Id="rId7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8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svg"/><Relationship Id="rId7" Type="http://schemas.openxmlformats.org/officeDocument/2006/relationships/image" Target="../media/image38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4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5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svg"/><Relationship Id="rId7" Type="http://schemas.openxmlformats.org/officeDocument/2006/relationships/image" Target="../media/image5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svg"/><Relationship Id="rId18" Type="http://schemas.openxmlformats.org/officeDocument/2006/relationships/image" Target="../media/image78.png"/><Relationship Id="rId3" Type="http://schemas.openxmlformats.org/officeDocument/2006/relationships/image" Target="../media/image63.svg"/><Relationship Id="rId21" Type="http://schemas.openxmlformats.org/officeDocument/2006/relationships/image" Target="../media/image81.svg"/><Relationship Id="rId7" Type="http://schemas.openxmlformats.org/officeDocument/2006/relationships/image" Target="../media/image67.svg"/><Relationship Id="rId12" Type="http://schemas.openxmlformats.org/officeDocument/2006/relationships/image" Target="../media/image72.png"/><Relationship Id="rId17" Type="http://schemas.openxmlformats.org/officeDocument/2006/relationships/image" Target="../media/image77.sv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5" Type="http://schemas.openxmlformats.org/officeDocument/2006/relationships/image" Target="../media/image75.svg"/><Relationship Id="rId23" Type="http://schemas.openxmlformats.org/officeDocument/2006/relationships/image" Target="../media/image83.svg"/><Relationship Id="rId10" Type="http://schemas.openxmlformats.org/officeDocument/2006/relationships/image" Target="../media/image70.png"/><Relationship Id="rId19" Type="http://schemas.openxmlformats.org/officeDocument/2006/relationships/image" Target="../media/image79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EDC0FB7-DCFB-70B3-C3AF-D9A5F364F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821" y="-73289"/>
            <a:ext cx="12424672" cy="700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D893F2-D534-91FC-DAE2-7DBFDC0B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2441" y="-355989"/>
            <a:ext cx="6889410" cy="1898602"/>
          </a:xfrm>
        </p:spPr>
        <p:txBody>
          <a:bodyPr>
            <a:noAutofit/>
          </a:bodyPr>
          <a:lstStyle/>
          <a:p>
            <a:r>
              <a:rPr lang="en-CA" sz="4000" dirty="0"/>
              <a:t>Structural equation modelling and ecological inference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6807D-EDDA-63C2-C325-3FC185443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448" y="1675515"/>
            <a:ext cx="4667395" cy="1004863"/>
          </a:xfrm>
        </p:spPr>
        <p:txBody>
          <a:bodyPr/>
          <a:lstStyle/>
          <a:p>
            <a:r>
              <a:rPr lang="en-CA" dirty="0"/>
              <a:t>Nicole Knight</a:t>
            </a:r>
          </a:p>
          <a:p>
            <a:r>
              <a:rPr lang="en-CA" dirty="0"/>
              <a:t>QCBS R Symposium, 2022</a:t>
            </a:r>
          </a:p>
        </p:txBody>
      </p:sp>
    </p:spTree>
    <p:extLst>
      <p:ext uri="{BB962C8B-B14F-4D97-AF65-F5344CB8AC3E}">
        <p14:creationId xmlns:p14="http://schemas.microsoft.com/office/powerpoint/2010/main" val="32600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D14C-135A-11DA-8224-EB499624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use structural equation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C014-3C4C-F207-6E0F-98AAF0C2E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To model direct </a:t>
            </a:r>
            <a:r>
              <a:rPr lang="en-CA" sz="3200" i="1" dirty="0"/>
              <a:t>and </a:t>
            </a:r>
            <a:r>
              <a:rPr lang="en-CA" sz="3200" dirty="0"/>
              <a:t>indirect effects</a:t>
            </a:r>
          </a:p>
          <a:p>
            <a:endParaRPr lang="en-CA" sz="3200" dirty="0"/>
          </a:p>
          <a:p>
            <a:r>
              <a:rPr lang="en-CA" sz="3200" dirty="0">
                <a:solidFill>
                  <a:schemeClr val="bg1"/>
                </a:solidFill>
              </a:rPr>
              <a:t>To model theoretical concepts that can’t be measured directly (latent variables)</a:t>
            </a:r>
          </a:p>
          <a:p>
            <a:endParaRPr lang="en-CA" sz="3200" dirty="0">
              <a:solidFill>
                <a:schemeClr val="bg1"/>
              </a:solidFill>
            </a:endParaRPr>
          </a:p>
          <a:p>
            <a:r>
              <a:rPr lang="en-CA" sz="3200" dirty="0">
                <a:solidFill>
                  <a:schemeClr val="bg1"/>
                </a:solidFill>
              </a:rPr>
              <a:t>To do a better job of linking data to conceptual models</a:t>
            </a:r>
          </a:p>
          <a:p>
            <a:endParaRPr lang="en-CA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CA" sz="3200" dirty="0">
              <a:solidFill>
                <a:schemeClr val="bg1"/>
              </a:solidFill>
            </a:endParaRPr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19383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D14C-135A-11DA-8224-EB499624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use structural equation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C014-3C4C-F207-6E0F-98AAF0C2E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To model direct </a:t>
            </a:r>
            <a:r>
              <a:rPr lang="en-CA" sz="3200" i="1" dirty="0"/>
              <a:t>and </a:t>
            </a:r>
            <a:r>
              <a:rPr lang="en-CA" sz="3200" dirty="0"/>
              <a:t>indirect effects</a:t>
            </a:r>
          </a:p>
          <a:p>
            <a:endParaRPr lang="en-CA" sz="3200" dirty="0"/>
          </a:p>
          <a:p>
            <a:r>
              <a:rPr lang="en-CA" sz="3200" dirty="0"/>
              <a:t>To model theoretical concepts that can’t be measured directly (latent variables)</a:t>
            </a:r>
          </a:p>
          <a:p>
            <a:endParaRPr lang="en-CA" sz="3200" dirty="0"/>
          </a:p>
          <a:p>
            <a:r>
              <a:rPr lang="en-CA" sz="3200" dirty="0">
                <a:solidFill>
                  <a:schemeClr val="bg1"/>
                </a:solidFill>
              </a:rPr>
              <a:t>To do a better job of linking data to conceptual models</a:t>
            </a:r>
          </a:p>
          <a:p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879297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D14C-135A-11DA-8224-EB499624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use structural equation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BC014-3C4C-F207-6E0F-98AAF0C2E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To model direct </a:t>
            </a:r>
            <a:r>
              <a:rPr lang="en-CA" sz="3200" i="1" dirty="0"/>
              <a:t>and </a:t>
            </a:r>
            <a:r>
              <a:rPr lang="en-CA" sz="3200" dirty="0"/>
              <a:t>indirect effects</a:t>
            </a:r>
          </a:p>
          <a:p>
            <a:endParaRPr lang="en-CA" sz="3200" dirty="0"/>
          </a:p>
          <a:p>
            <a:r>
              <a:rPr lang="en-CA" sz="3200" dirty="0"/>
              <a:t>To model theoretical concepts that can’t be measured directly (latent variables)</a:t>
            </a:r>
          </a:p>
          <a:p>
            <a:endParaRPr lang="en-CA" sz="3200" dirty="0"/>
          </a:p>
          <a:p>
            <a:r>
              <a:rPr lang="en-CA" sz="3200" dirty="0"/>
              <a:t>To do a better job of linking data to conceptual models</a:t>
            </a:r>
          </a:p>
          <a:p>
            <a:endParaRPr lang="en-CA" sz="3200" dirty="0"/>
          </a:p>
          <a:p>
            <a:pPr marL="0" indent="0">
              <a:buNone/>
            </a:pPr>
            <a:endParaRPr lang="en-CA" sz="3200" dirty="0"/>
          </a:p>
          <a:p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306514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E45E-8B0E-99E9-364D-0D0EE854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451" y="2324554"/>
            <a:ext cx="6141098" cy="1325563"/>
          </a:xfrm>
        </p:spPr>
        <p:txBody>
          <a:bodyPr/>
          <a:lstStyle/>
          <a:p>
            <a:pPr algn="ctr"/>
            <a:r>
              <a:rPr lang="en-CA" dirty="0"/>
              <a:t>How do we build an SEM?</a:t>
            </a:r>
          </a:p>
        </p:txBody>
      </p:sp>
    </p:spTree>
    <p:extLst>
      <p:ext uri="{BB962C8B-B14F-4D97-AF65-F5344CB8AC3E}">
        <p14:creationId xmlns:p14="http://schemas.microsoft.com/office/powerpoint/2010/main" val="146614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876B2-7A3E-42F9-7EB7-DA5E902A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Steps to build a SEM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641E9-1E20-FE55-E053-0A5988885471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600" dirty="0">
                <a:solidFill>
                  <a:srgbClr val="FF0000"/>
                </a:solidFill>
              </a:rPr>
              <a:t>Step 1: </a:t>
            </a:r>
            <a:r>
              <a:rPr lang="en-CA" sz="3600" dirty="0"/>
              <a:t>Describe your system with causal diagrams</a:t>
            </a:r>
          </a:p>
          <a:p>
            <a:pPr marL="0" indent="0">
              <a:buNone/>
            </a:pPr>
            <a:r>
              <a:rPr lang="en-CA" sz="3600" dirty="0">
                <a:solidFill>
                  <a:schemeClr val="accent2"/>
                </a:solidFill>
              </a:rPr>
              <a:t>Step 2: </a:t>
            </a:r>
            <a:r>
              <a:rPr lang="en-CA" sz="3600" dirty="0"/>
              <a:t>Design your statistical model</a:t>
            </a:r>
          </a:p>
          <a:p>
            <a:pPr marL="0" indent="0">
              <a:buNone/>
            </a:pPr>
            <a:r>
              <a:rPr lang="en-CA" sz="3600" dirty="0">
                <a:solidFill>
                  <a:srgbClr val="FFC000"/>
                </a:solidFill>
              </a:rPr>
              <a:t>Step 3: </a:t>
            </a:r>
            <a:r>
              <a:rPr lang="en-CA" sz="3600" dirty="0"/>
              <a:t>Code your model</a:t>
            </a:r>
          </a:p>
          <a:p>
            <a:pPr marL="0" indent="0">
              <a:buNone/>
            </a:pPr>
            <a:r>
              <a:rPr lang="en-CA" sz="3600" dirty="0">
                <a:solidFill>
                  <a:schemeClr val="accent6"/>
                </a:solidFill>
              </a:rPr>
              <a:t>Step 4: </a:t>
            </a:r>
            <a:r>
              <a:rPr lang="en-CA" sz="3600" dirty="0"/>
              <a:t>Check your model</a:t>
            </a:r>
          </a:p>
          <a:p>
            <a:pPr marL="0" indent="0">
              <a:buNone/>
            </a:pPr>
            <a:r>
              <a:rPr lang="en-CA" sz="3600" dirty="0">
                <a:solidFill>
                  <a:schemeClr val="accent5"/>
                </a:solidFill>
              </a:rPr>
              <a:t>Step 5:</a:t>
            </a:r>
            <a:r>
              <a:rPr lang="en-CA" sz="3600" dirty="0"/>
              <a:t> Interpret your model</a:t>
            </a:r>
          </a:p>
          <a:p>
            <a:pPr marL="0" indent="0">
              <a:buNone/>
            </a:pPr>
            <a:r>
              <a:rPr lang="en-CA" sz="3600" dirty="0">
                <a:solidFill>
                  <a:srgbClr val="7030A0"/>
                </a:solidFill>
              </a:rPr>
              <a:t>Step 6: </a:t>
            </a:r>
            <a:r>
              <a:rPr lang="en-CA" sz="3600" dirty="0"/>
              <a:t>Present your model</a:t>
            </a:r>
            <a:endParaRPr lang="en-CA" sz="36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299858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D1D4-1A6F-100A-7A5D-B69C9672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What is a causal diagram?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9E6-C966-1089-5FD1-DF5387938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A causal diagram is a conceptual model that describes cause-effect relationships in your system</a:t>
            </a:r>
          </a:p>
          <a:p>
            <a:endParaRPr lang="en-CA" sz="3200" dirty="0"/>
          </a:p>
          <a:p>
            <a:r>
              <a:rPr lang="en-CA" sz="3200" dirty="0"/>
              <a:t>They can be used for SEMs, designing experiments or observational work, building other types of models, etc.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0E1EF83-F05B-8C42-2F7B-0A019902FAE2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0FCBCD-5FE4-1E6A-2F02-153C9DEC43C2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720B2EE-CCDB-B8B3-1E8F-5297AE89C748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911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01DD5E-F76F-F1E9-CA35-2F20AB43F950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2446955" y="2462634"/>
            <a:ext cx="1774192" cy="6658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993797-672D-AF83-6C8D-CB17E24AE90F}"/>
              </a:ext>
            </a:extLst>
          </p:cNvPr>
          <p:cNvCxnSpPr>
            <a:cxnSpLocks/>
            <a:stCxn id="14" idx="4"/>
            <a:endCxn id="16" idx="2"/>
          </p:cNvCxnSpPr>
          <p:nvPr/>
        </p:nvCxnSpPr>
        <p:spPr>
          <a:xfrm>
            <a:off x="2446955" y="4290153"/>
            <a:ext cx="1774192" cy="64349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BCDBED-1347-1C48-E604-02909F8FE153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5382808" y="4178235"/>
            <a:ext cx="1760500" cy="75541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9A78B7-50BF-234C-9C79-EBE76000300A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>
            <a:off x="5382808" y="2462634"/>
            <a:ext cx="1760500" cy="89418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A6066D-0DAA-8FC4-DA53-487C47D226EE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3027785" y="3709323"/>
            <a:ext cx="3945402" cy="5820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3011C-FE21-5EBE-51BC-95314E513F4E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68152-9CC0-858F-DA95-66652D367BF5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596A565B-6EEB-9192-F00E-93505B20BEF9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51CC73-7A6E-91DF-A639-51761B3775C7}"/>
              </a:ext>
            </a:extLst>
          </p:cNvPr>
          <p:cNvGrpSpPr/>
          <p:nvPr/>
        </p:nvGrpSpPr>
        <p:grpSpPr>
          <a:xfrm>
            <a:off x="1866124" y="3128492"/>
            <a:ext cx="1161661" cy="1161661"/>
            <a:chOff x="3638941" y="3087496"/>
            <a:chExt cx="1161661" cy="11616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CC4E5-F985-B306-CD09-096FF5D1EFD6}"/>
                </a:ext>
              </a:extLst>
            </p:cNvPr>
            <p:cNvSpPr/>
            <p:nvPr/>
          </p:nvSpPr>
          <p:spPr>
            <a:xfrm>
              <a:off x="3638941" y="3087496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667FD-8FC9-7544-89DB-F2B7F52E0F6B}"/>
                </a:ext>
              </a:extLst>
            </p:cNvPr>
            <p:cNvSpPr txBox="1"/>
            <p:nvPr/>
          </p:nvSpPr>
          <p:spPr>
            <a:xfrm>
              <a:off x="3981565" y="3316577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4"/>
                  </a:solidFill>
                </a:rPr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27448-7404-F62D-48F3-3B01A98D50A5}"/>
              </a:ext>
            </a:extLst>
          </p:cNvPr>
          <p:cNvGrpSpPr/>
          <p:nvPr/>
        </p:nvGrpSpPr>
        <p:grpSpPr>
          <a:xfrm>
            <a:off x="4221147" y="1881803"/>
            <a:ext cx="1161661" cy="1161661"/>
            <a:chOff x="5209594" y="1892865"/>
            <a:chExt cx="1161661" cy="11616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C59428-9DB4-EEAE-7186-307B7933415B}"/>
                </a:ext>
              </a:extLst>
            </p:cNvPr>
            <p:cNvSpPr/>
            <p:nvPr/>
          </p:nvSpPr>
          <p:spPr>
            <a:xfrm>
              <a:off x="5209594" y="1892865"/>
              <a:ext cx="1161661" cy="1161661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84ED11-699A-A088-E079-F2CFC86E4812}"/>
                </a:ext>
              </a:extLst>
            </p:cNvPr>
            <p:cNvSpPr txBox="1"/>
            <p:nvPr/>
          </p:nvSpPr>
          <p:spPr>
            <a:xfrm>
              <a:off x="5545004" y="2078504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92D050"/>
                  </a:solidFill>
                </a:rPr>
                <a:t>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B30896-47A5-6337-F808-66CCADCA140C}"/>
              </a:ext>
            </a:extLst>
          </p:cNvPr>
          <p:cNvGrpSpPr/>
          <p:nvPr/>
        </p:nvGrpSpPr>
        <p:grpSpPr>
          <a:xfrm>
            <a:off x="4221147" y="4352816"/>
            <a:ext cx="1161661" cy="1161661"/>
            <a:chOff x="5217371" y="4282129"/>
            <a:chExt cx="1161661" cy="11616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2B747-4C19-057A-9AB7-8411F139C049}"/>
                </a:ext>
              </a:extLst>
            </p:cNvPr>
            <p:cNvSpPr/>
            <p:nvPr/>
          </p:nvSpPr>
          <p:spPr>
            <a:xfrm>
              <a:off x="5217371" y="4282129"/>
              <a:ext cx="1161661" cy="1161661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rgbClr val="7030A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30D1B-3589-D35E-3205-6798C0AF9678}"/>
                </a:ext>
              </a:extLst>
            </p:cNvPr>
            <p:cNvSpPr txBox="1"/>
            <p:nvPr/>
          </p:nvSpPr>
          <p:spPr>
            <a:xfrm>
              <a:off x="5541118" y="4452914"/>
              <a:ext cx="486030" cy="7694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7030A0"/>
                  </a:solidFill>
                </a:rPr>
                <a:t>C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D7EF27-183E-556B-D84D-96379C70C8B4}"/>
              </a:ext>
            </a:extLst>
          </p:cNvPr>
          <p:cNvGrpSpPr/>
          <p:nvPr/>
        </p:nvGrpSpPr>
        <p:grpSpPr>
          <a:xfrm>
            <a:off x="6973187" y="3186695"/>
            <a:ext cx="1161661" cy="1161661"/>
            <a:chOff x="6926427" y="3120468"/>
            <a:chExt cx="1161661" cy="116166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569A4-A30C-D740-34E0-6915F07C5536}"/>
                </a:ext>
              </a:extLst>
            </p:cNvPr>
            <p:cNvSpPr/>
            <p:nvPr/>
          </p:nvSpPr>
          <p:spPr>
            <a:xfrm>
              <a:off x="6926427" y="3120468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B21DE2-78F8-9BEE-04DA-BB2AEDFAAEF4}"/>
                </a:ext>
              </a:extLst>
            </p:cNvPr>
            <p:cNvSpPr txBox="1"/>
            <p:nvPr/>
          </p:nvSpPr>
          <p:spPr>
            <a:xfrm>
              <a:off x="7261837" y="3316577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1"/>
                  </a:solidFill>
                </a:rPr>
                <a:t>D</a:t>
              </a: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C33DCE-2679-DAA0-8CAF-3CA7E04373FD}"/>
              </a:ext>
            </a:extLst>
          </p:cNvPr>
          <p:cNvCxnSpPr>
            <a:cxnSpLocks/>
          </p:cNvCxnSpPr>
          <p:nvPr/>
        </p:nvCxnSpPr>
        <p:spPr>
          <a:xfrm>
            <a:off x="8801875" y="5196956"/>
            <a:ext cx="101703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F3AA4A3-98A8-6BCC-A4AD-47D4B20020FA}"/>
              </a:ext>
            </a:extLst>
          </p:cNvPr>
          <p:cNvSpPr txBox="1"/>
          <p:nvPr/>
        </p:nvSpPr>
        <p:spPr>
          <a:xfrm>
            <a:off x="9921547" y="4947461"/>
            <a:ext cx="2019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Path: effect or </a:t>
            </a:r>
          </a:p>
          <a:p>
            <a:r>
              <a:rPr lang="en-CA" sz="2400" dirty="0"/>
              <a:t>relationship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AB5452-06BC-AAE7-F61C-2BA609D2AD6F}"/>
              </a:ext>
            </a:extLst>
          </p:cNvPr>
          <p:cNvSpPr txBox="1"/>
          <p:nvPr/>
        </p:nvSpPr>
        <p:spPr>
          <a:xfrm>
            <a:off x="10003972" y="5939134"/>
            <a:ext cx="12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Variable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2B3DC38-1C75-AC0D-6308-C22385CAFE5F}"/>
              </a:ext>
            </a:extLst>
          </p:cNvPr>
          <p:cNvSpPr/>
          <p:nvPr/>
        </p:nvSpPr>
        <p:spPr>
          <a:xfrm>
            <a:off x="9019978" y="5878173"/>
            <a:ext cx="580829" cy="580829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C1295C5-0D46-DBC1-87C4-79695F85149C}"/>
              </a:ext>
            </a:extLst>
          </p:cNvPr>
          <p:cNvSpPr txBox="1"/>
          <p:nvPr/>
        </p:nvSpPr>
        <p:spPr>
          <a:xfrm>
            <a:off x="8467532" y="215219"/>
            <a:ext cx="3858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+mj-lt"/>
              </a:rPr>
              <a:t>Anatomy of a </a:t>
            </a:r>
          </a:p>
          <a:p>
            <a:pPr algn="ctr"/>
            <a:r>
              <a:rPr lang="en-CA" sz="4000" dirty="0">
                <a:latin typeface="+mj-lt"/>
              </a:rPr>
              <a:t>causal diagram</a:t>
            </a:r>
          </a:p>
        </p:txBody>
      </p:sp>
    </p:spTree>
    <p:extLst>
      <p:ext uri="{BB962C8B-B14F-4D97-AF65-F5344CB8AC3E}">
        <p14:creationId xmlns:p14="http://schemas.microsoft.com/office/powerpoint/2010/main" val="264032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01DD5E-F76F-F1E9-CA35-2F20AB43F950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2446955" y="2462634"/>
            <a:ext cx="1774192" cy="6658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993797-672D-AF83-6C8D-CB17E24AE90F}"/>
              </a:ext>
            </a:extLst>
          </p:cNvPr>
          <p:cNvCxnSpPr>
            <a:cxnSpLocks/>
            <a:stCxn id="14" idx="4"/>
            <a:endCxn id="16" idx="2"/>
          </p:cNvCxnSpPr>
          <p:nvPr/>
        </p:nvCxnSpPr>
        <p:spPr>
          <a:xfrm>
            <a:off x="2446955" y="4290153"/>
            <a:ext cx="1774192" cy="63166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BCDBED-1347-1C48-E604-02909F8FE153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5382808" y="4178235"/>
            <a:ext cx="1760500" cy="74358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9A78B7-50BF-234C-9C79-EBE76000300A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>
            <a:off x="5382808" y="2462634"/>
            <a:ext cx="1760500" cy="89418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A6066D-0DAA-8FC4-DA53-487C47D226EE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3027785" y="3709323"/>
            <a:ext cx="3945402" cy="5820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3011C-FE21-5EBE-51BC-95314E513F4E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68152-9CC0-858F-DA95-66652D367BF5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596A565B-6EEB-9192-F00E-93505B20BEF9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51CC73-7A6E-91DF-A639-51761B3775C7}"/>
              </a:ext>
            </a:extLst>
          </p:cNvPr>
          <p:cNvGrpSpPr/>
          <p:nvPr/>
        </p:nvGrpSpPr>
        <p:grpSpPr>
          <a:xfrm>
            <a:off x="1866124" y="3128492"/>
            <a:ext cx="1161661" cy="1161661"/>
            <a:chOff x="3638941" y="3087496"/>
            <a:chExt cx="1161661" cy="11616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CC4E5-F985-B306-CD09-096FF5D1EFD6}"/>
                </a:ext>
              </a:extLst>
            </p:cNvPr>
            <p:cNvSpPr/>
            <p:nvPr/>
          </p:nvSpPr>
          <p:spPr>
            <a:xfrm>
              <a:off x="3638941" y="3087496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667FD-8FC9-7544-89DB-F2B7F52E0F6B}"/>
                </a:ext>
              </a:extLst>
            </p:cNvPr>
            <p:cNvSpPr txBox="1"/>
            <p:nvPr/>
          </p:nvSpPr>
          <p:spPr>
            <a:xfrm>
              <a:off x="3981565" y="3316577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4"/>
                  </a:solidFill>
                </a:rPr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27448-7404-F62D-48F3-3B01A98D50A5}"/>
              </a:ext>
            </a:extLst>
          </p:cNvPr>
          <p:cNvGrpSpPr/>
          <p:nvPr/>
        </p:nvGrpSpPr>
        <p:grpSpPr>
          <a:xfrm>
            <a:off x="4221147" y="1881803"/>
            <a:ext cx="1161661" cy="1161661"/>
            <a:chOff x="5209594" y="1892865"/>
            <a:chExt cx="1161661" cy="11616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C59428-9DB4-EEAE-7186-307B7933415B}"/>
                </a:ext>
              </a:extLst>
            </p:cNvPr>
            <p:cNvSpPr/>
            <p:nvPr/>
          </p:nvSpPr>
          <p:spPr>
            <a:xfrm>
              <a:off x="5209594" y="1892865"/>
              <a:ext cx="1161661" cy="1161661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84ED11-699A-A088-E079-F2CFC86E4812}"/>
                </a:ext>
              </a:extLst>
            </p:cNvPr>
            <p:cNvSpPr txBox="1"/>
            <p:nvPr/>
          </p:nvSpPr>
          <p:spPr>
            <a:xfrm>
              <a:off x="5545004" y="2078504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92D050"/>
                  </a:solidFill>
                </a:rPr>
                <a:t>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B30896-47A5-6337-F808-66CCADCA140C}"/>
              </a:ext>
            </a:extLst>
          </p:cNvPr>
          <p:cNvGrpSpPr/>
          <p:nvPr/>
        </p:nvGrpSpPr>
        <p:grpSpPr>
          <a:xfrm>
            <a:off x="4221147" y="4340986"/>
            <a:ext cx="1161661" cy="1161661"/>
            <a:chOff x="5217371" y="4282129"/>
            <a:chExt cx="1161661" cy="11616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2B747-4C19-057A-9AB7-8411F139C049}"/>
                </a:ext>
              </a:extLst>
            </p:cNvPr>
            <p:cNvSpPr/>
            <p:nvPr/>
          </p:nvSpPr>
          <p:spPr>
            <a:xfrm>
              <a:off x="5217371" y="4282129"/>
              <a:ext cx="1161661" cy="1161661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30D1B-3589-D35E-3205-6798C0AF9678}"/>
                </a:ext>
              </a:extLst>
            </p:cNvPr>
            <p:cNvSpPr txBox="1"/>
            <p:nvPr/>
          </p:nvSpPr>
          <p:spPr>
            <a:xfrm>
              <a:off x="5541118" y="4452914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7030A0"/>
                  </a:solidFill>
                </a:rPr>
                <a:t>C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D7EF27-183E-556B-D84D-96379C70C8B4}"/>
              </a:ext>
            </a:extLst>
          </p:cNvPr>
          <p:cNvGrpSpPr/>
          <p:nvPr/>
        </p:nvGrpSpPr>
        <p:grpSpPr>
          <a:xfrm>
            <a:off x="6973187" y="3186695"/>
            <a:ext cx="1161661" cy="1161661"/>
            <a:chOff x="6926427" y="3120468"/>
            <a:chExt cx="1161661" cy="116166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569A4-A30C-D740-34E0-6915F07C5536}"/>
                </a:ext>
              </a:extLst>
            </p:cNvPr>
            <p:cNvSpPr/>
            <p:nvPr/>
          </p:nvSpPr>
          <p:spPr>
            <a:xfrm>
              <a:off x="6926427" y="3120468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B21DE2-78F8-9BEE-04DA-BB2AEDFAAEF4}"/>
                </a:ext>
              </a:extLst>
            </p:cNvPr>
            <p:cNvSpPr txBox="1"/>
            <p:nvPr/>
          </p:nvSpPr>
          <p:spPr>
            <a:xfrm>
              <a:off x="7261837" y="3316577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1"/>
                  </a:solidFill>
                </a:rPr>
                <a:t>D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8FCD3FF-0B36-66B8-5EC3-7B0A2B6BF22D}"/>
              </a:ext>
            </a:extLst>
          </p:cNvPr>
          <p:cNvSpPr txBox="1"/>
          <p:nvPr/>
        </p:nvSpPr>
        <p:spPr>
          <a:xfrm rot="20402904">
            <a:off x="2297136" y="2242049"/>
            <a:ext cx="171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4"/>
                </a:solidFill>
              </a:rPr>
              <a:t>A</a:t>
            </a:r>
            <a:r>
              <a:rPr lang="en-CA" sz="2800" dirty="0"/>
              <a:t> affects </a:t>
            </a:r>
            <a:r>
              <a:rPr lang="en-CA" sz="2800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FDAFF6-FD16-178C-F66A-0CEAD4E8FA00}"/>
              </a:ext>
            </a:extLst>
          </p:cNvPr>
          <p:cNvSpPr txBox="1"/>
          <p:nvPr/>
        </p:nvSpPr>
        <p:spPr>
          <a:xfrm>
            <a:off x="4011466" y="3205924"/>
            <a:ext cx="174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4"/>
                </a:solidFill>
              </a:rPr>
              <a:t>A</a:t>
            </a:r>
            <a:r>
              <a:rPr lang="en-CA" sz="2800" dirty="0"/>
              <a:t> affects </a:t>
            </a:r>
            <a:r>
              <a:rPr lang="en-CA" sz="28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38307-C208-3573-34D4-B366C0DE2E32}"/>
              </a:ext>
            </a:extLst>
          </p:cNvPr>
          <p:cNvSpPr txBox="1"/>
          <p:nvPr/>
        </p:nvSpPr>
        <p:spPr>
          <a:xfrm rot="1646705">
            <a:off x="5451002" y="2287463"/>
            <a:ext cx="174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92D050"/>
                </a:solidFill>
              </a:rPr>
              <a:t>B</a:t>
            </a:r>
            <a:r>
              <a:rPr lang="en-CA" sz="2800" dirty="0"/>
              <a:t> affects </a:t>
            </a:r>
            <a:r>
              <a:rPr lang="en-CA" sz="28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B0DA47E-6D81-188B-F4E3-CD5BBFF57FCC}"/>
              </a:ext>
            </a:extLst>
          </p:cNvPr>
          <p:cNvSpPr txBox="1"/>
          <p:nvPr/>
        </p:nvSpPr>
        <p:spPr>
          <a:xfrm rot="20153709">
            <a:off x="5533544" y="4599621"/>
            <a:ext cx="174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rgbClr val="7030A0"/>
                </a:solidFill>
              </a:rPr>
              <a:t>C</a:t>
            </a:r>
            <a:r>
              <a:rPr lang="en-CA" sz="2800" dirty="0"/>
              <a:t> affects </a:t>
            </a:r>
            <a:r>
              <a:rPr lang="en-CA" sz="2800" dirty="0">
                <a:solidFill>
                  <a:schemeClr val="accent1"/>
                </a:solidFill>
              </a:rPr>
              <a:t>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623840-FFAF-39B6-CE4E-B39CC10035F4}"/>
              </a:ext>
            </a:extLst>
          </p:cNvPr>
          <p:cNvSpPr txBox="1"/>
          <p:nvPr/>
        </p:nvSpPr>
        <p:spPr>
          <a:xfrm rot="1080699">
            <a:off x="2253474" y="4636589"/>
            <a:ext cx="1744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accent4"/>
                </a:solidFill>
              </a:rPr>
              <a:t>A</a:t>
            </a:r>
            <a:r>
              <a:rPr lang="en-CA" sz="2800" dirty="0">
                <a:solidFill>
                  <a:srgbClr val="92D050"/>
                </a:solidFill>
              </a:rPr>
              <a:t> </a:t>
            </a:r>
            <a:r>
              <a:rPr lang="en-CA" sz="2800" dirty="0"/>
              <a:t>affects </a:t>
            </a:r>
            <a:r>
              <a:rPr lang="en-CA" sz="2800" dirty="0">
                <a:solidFill>
                  <a:srgbClr val="7030A0"/>
                </a:solidFill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D5138A-6A70-A6AA-B40B-0C50813A7120}"/>
              </a:ext>
            </a:extLst>
          </p:cNvPr>
          <p:cNvSpPr txBox="1"/>
          <p:nvPr/>
        </p:nvSpPr>
        <p:spPr>
          <a:xfrm>
            <a:off x="8467532" y="215219"/>
            <a:ext cx="3858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+mj-lt"/>
              </a:rPr>
              <a:t>Anatomy of a </a:t>
            </a:r>
          </a:p>
          <a:p>
            <a:pPr algn="ctr"/>
            <a:r>
              <a:rPr lang="en-CA" sz="4000" dirty="0">
                <a:latin typeface="+mj-lt"/>
              </a:rPr>
              <a:t>causal diagram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5FD233-F64F-0570-2040-C24CC4D56BBA}"/>
              </a:ext>
            </a:extLst>
          </p:cNvPr>
          <p:cNvSpPr txBox="1"/>
          <p:nvPr/>
        </p:nvSpPr>
        <p:spPr>
          <a:xfrm>
            <a:off x="8190648" y="3343240"/>
            <a:ext cx="17269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1"/>
                </a:solidFill>
              </a:rPr>
              <a:t>Response</a:t>
            </a:r>
          </a:p>
          <a:p>
            <a:pPr algn="ctr"/>
            <a:r>
              <a:rPr lang="en-CA" sz="2800" dirty="0">
                <a:solidFill>
                  <a:schemeClr val="accent1"/>
                </a:solidFill>
              </a:rPr>
              <a:t>variable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A0E20C-5F29-E015-F224-EF3CF878EA61}"/>
              </a:ext>
            </a:extLst>
          </p:cNvPr>
          <p:cNvSpPr txBox="1"/>
          <p:nvPr/>
        </p:nvSpPr>
        <p:spPr>
          <a:xfrm>
            <a:off x="3476112" y="461012"/>
            <a:ext cx="2651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rgbClr val="92D050"/>
                </a:solidFill>
              </a:rPr>
              <a:t>Response</a:t>
            </a:r>
          </a:p>
          <a:p>
            <a:pPr algn="ctr"/>
            <a:r>
              <a:rPr lang="en-CA" sz="2800" dirty="0">
                <a:solidFill>
                  <a:srgbClr val="92D050"/>
                </a:solidFill>
              </a:rPr>
              <a:t>and predictor</a:t>
            </a:r>
          </a:p>
          <a:p>
            <a:pPr algn="ctr"/>
            <a:r>
              <a:rPr lang="en-CA" sz="2800" dirty="0">
                <a:solidFill>
                  <a:srgbClr val="92D050"/>
                </a:solidFill>
              </a:rPr>
              <a:t>variable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B27D75-3E0D-AE5C-667B-F66661389C6E}"/>
              </a:ext>
            </a:extLst>
          </p:cNvPr>
          <p:cNvSpPr txBox="1"/>
          <p:nvPr/>
        </p:nvSpPr>
        <p:spPr>
          <a:xfrm>
            <a:off x="4656867" y="5383609"/>
            <a:ext cx="26517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rgbClr val="7030A0"/>
                </a:solidFill>
              </a:rPr>
              <a:t>Response</a:t>
            </a:r>
          </a:p>
          <a:p>
            <a:pPr algn="ctr"/>
            <a:r>
              <a:rPr lang="en-CA" sz="2800" dirty="0">
                <a:solidFill>
                  <a:srgbClr val="7030A0"/>
                </a:solidFill>
              </a:rPr>
              <a:t>and predictor</a:t>
            </a:r>
          </a:p>
          <a:p>
            <a:pPr algn="ctr"/>
            <a:r>
              <a:rPr lang="en-CA" sz="2800" dirty="0">
                <a:solidFill>
                  <a:srgbClr val="7030A0"/>
                </a:solidFill>
              </a:rPr>
              <a:t>variable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66CBC0-3832-4781-BD7E-ED83F1D6D10D}"/>
              </a:ext>
            </a:extLst>
          </p:cNvPr>
          <p:cNvSpPr txBox="1"/>
          <p:nvPr/>
        </p:nvSpPr>
        <p:spPr>
          <a:xfrm>
            <a:off x="16510" y="3205924"/>
            <a:ext cx="20420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800" dirty="0">
                <a:solidFill>
                  <a:schemeClr val="accent4"/>
                </a:solidFill>
              </a:rPr>
              <a:t>Predictor variable</a:t>
            </a:r>
          </a:p>
        </p:txBody>
      </p:sp>
    </p:spTree>
    <p:extLst>
      <p:ext uri="{BB962C8B-B14F-4D97-AF65-F5344CB8AC3E}">
        <p14:creationId xmlns:p14="http://schemas.microsoft.com/office/powerpoint/2010/main" val="462752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01DD5E-F76F-F1E9-CA35-2F20AB43F950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290914" y="1762552"/>
            <a:ext cx="1774192" cy="66585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993797-672D-AF83-6C8D-CB17E24AE90F}"/>
              </a:ext>
            </a:extLst>
          </p:cNvPr>
          <p:cNvCxnSpPr>
            <a:cxnSpLocks/>
            <a:stCxn id="14" idx="4"/>
            <a:endCxn id="16" idx="2"/>
          </p:cNvCxnSpPr>
          <p:nvPr/>
        </p:nvCxnSpPr>
        <p:spPr>
          <a:xfrm>
            <a:off x="1290914" y="3590071"/>
            <a:ext cx="1774192" cy="631664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BCDBED-1347-1C48-E604-02909F8FE153}"/>
              </a:ext>
            </a:extLst>
          </p:cNvPr>
          <p:cNvCxnSpPr>
            <a:cxnSpLocks/>
            <a:stCxn id="16" idx="6"/>
            <a:endCxn id="17" idx="3"/>
          </p:cNvCxnSpPr>
          <p:nvPr/>
        </p:nvCxnSpPr>
        <p:spPr>
          <a:xfrm flipV="1">
            <a:off x="4226767" y="3478153"/>
            <a:ext cx="1760500" cy="74358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9A78B7-50BF-234C-9C79-EBE76000300A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>
            <a:off x="4226767" y="1762552"/>
            <a:ext cx="1760500" cy="894182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A6066D-0DAA-8FC4-DA53-487C47D226EE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>
            <a:off x="1871744" y="3009241"/>
            <a:ext cx="3945402" cy="58203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93011C-FE21-5EBE-51BC-95314E513F4E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3968152-9CC0-858F-DA95-66652D367BF5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596A565B-6EEB-9192-F00E-93505B20BEF9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651CC73-7A6E-91DF-A639-51761B3775C7}"/>
              </a:ext>
            </a:extLst>
          </p:cNvPr>
          <p:cNvGrpSpPr/>
          <p:nvPr/>
        </p:nvGrpSpPr>
        <p:grpSpPr>
          <a:xfrm>
            <a:off x="710083" y="2428410"/>
            <a:ext cx="1161661" cy="1161661"/>
            <a:chOff x="3638941" y="3087496"/>
            <a:chExt cx="1161661" cy="11616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CC4E5-F985-B306-CD09-096FF5D1EFD6}"/>
                </a:ext>
              </a:extLst>
            </p:cNvPr>
            <p:cNvSpPr/>
            <p:nvPr/>
          </p:nvSpPr>
          <p:spPr>
            <a:xfrm>
              <a:off x="3638941" y="3087496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F667FD-8FC9-7544-89DB-F2B7F52E0F6B}"/>
                </a:ext>
              </a:extLst>
            </p:cNvPr>
            <p:cNvSpPr txBox="1"/>
            <p:nvPr/>
          </p:nvSpPr>
          <p:spPr>
            <a:xfrm>
              <a:off x="3981565" y="3316577"/>
              <a:ext cx="5116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4"/>
                  </a:solidFill>
                </a:rPr>
                <a:t>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827448-7404-F62D-48F3-3B01A98D50A5}"/>
              </a:ext>
            </a:extLst>
          </p:cNvPr>
          <p:cNvGrpSpPr/>
          <p:nvPr/>
        </p:nvGrpSpPr>
        <p:grpSpPr>
          <a:xfrm>
            <a:off x="3065106" y="1181721"/>
            <a:ext cx="1161661" cy="1161661"/>
            <a:chOff x="5209594" y="1892865"/>
            <a:chExt cx="1161661" cy="11616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DC59428-9DB4-EEAE-7186-307B7933415B}"/>
                </a:ext>
              </a:extLst>
            </p:cNvPr>
            <p:cNvSpPr/>
            <p:nvPr/>
          </p:nvSpPr>
          <p:spPr>
            <a:xfrm>
              <a:off x="5209594" y="1892865"/>
              <a:ext cx="1161661" cy="1161661"/>
            </a:xfrm>
            <a:prstGeom prst="ellipse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84ED11-699A-A088-E079-F2CFC86E4812}"/>
                </a:ext>
              </a:extLst>
            </p:cNvPr>
            <p:cNvSpPr txBox="1"/>
            <p:nvPr/>
          </p:nvSpPr>
          <p:spPr>
            <a:xfrm>
              <a:off x="5545004" y="2078504"/>
              <a:ext cx="49084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92D050"/>
                  </a:solidFill>
                </a:rPr>
                <a:t>B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B30896-47A5-6337-F808-66CCADCA140C}"/>
              </a:ext>
            </a:extLst>
          </p:cNvPr>
          <p:cNvGrpSpPr/>
          <p:nvPr/>
        </p:nvGrpSpPr>
        <p:grpSpPr>
          <a:xfrm>
            <a:off x="3065106" y="3640904"/>
            <a:ext cx="1161661" cy="1161661"/>
            <a:chOff x="5217371" y="4282129"/>
            <a:chExt cx="1161661" cy="11616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F2B747-4C19-057A-9AB7-8411F139C049}"/>
                </a:ext>
              </a:extLst>
            </p:cNvPr>
            <p:cNvSpPr/>
            <p:nvPr/>
          </p:nvSpPr>
          <p:spPr>
            <a:xfrm>
              <a:off x="5217371" y="4282129"/>
              <a:ext cx="1161661" cy="1161661"/>
            </a:xfrm>
            <a:prstGeom prst="ellipse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630D1B-3589-D35E-3205-6798C0AF9678}"/>
                </a:ext>
              </a:extLst>
            </p:cNvPr>
            <p:cNvSpPr txBox="1"/>
            <p:nvPr/>
          </p:nvSpPr>
          <p:spPr>
            <a:xfrm>
              <a:off x="5541118" y="4452914"/>
              <a:ext cx="48603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rgbClr val="7030A0"/>
                  </a:solidFill>
                </a:rPr>
                <a:t>C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D7EF27-183E-556B-D84D-96379C70C8B4}"/>
              </a:ext>
            </a:extLst>
          </p:cNvPr>
          <p:cNvGrpSpPr/>
          <p:nvPr/>
        </p:nvGrpSpPr>
        <p:grpSpPr>
          <a:xfrm>
            <a:off x="5817146" y="2486613"/>
            <a:ext cx="1161661" cy="1161661"/>
            <a:chOff x="6926427" y="3120468"/>
            <a:chExt cx="1161661" cy="116166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569A4-A30C-D740-34E0-6915F07C5536}"/>
                </a:ext>
              </a:extLst>
            </p:cNvPr>
            <p:cNvSpPr/>
            <p:nvPr/>
          </p:nvSpPr>
          <p:spPr>
            <a:xfrm>
              <a:off x="6926427" y="3120468"/>
              <a:ext cx="1161661" cy="1161661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B21DE2-78F8-9BEE-04DA-BB2AEDFAAEF4}"/>
                </a:ext>
              </a:extLst>
            </p:cNvPr>
            <p:cNvSpPr txBox="1"/>
            <p:nvPr/>
          </p:nvSpPr>
          <p:spPr>
            <a:xfrm>
              <a:off x="7261837" y="3316577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4400" dirty="0">
                  <a:solidFill>
                    <a:schemeClr val="accent1"/>
                  </a:solidFill>
                </a:rPr>
                <a:t>D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9D5138A-6A70-A6AA-B40B-0C50813A7120}"/>
              </a:ext>
            </a:extLst>
          </p:cNvPr>
          <p:cNvSpPr txBox="1"/>
          <p:nvPr/>
        </p:nvSpPr>
        <p:spPr>
          <a:xfrm>
            <a:off x="8467532" y="215219"/>
            <a:ext cx="3858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dirty="0">
                <a:latin typeface="+mj-lt"/>
              </a:rPr>
              <a:t>Anatomy of a </a:t>
            </a:r>
          </a:p>
          <a:p>
            <a:pPr algn="ctr"/>
            <a:r>
              <a:rPr lang="en-CA" sz="4000" dirty="0">
                <a:latin typeface="+mj-lt"/>
              </a:rPr>
              <a:t>causal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63235-7868-031D-B2E4-B5C5F9DC5F7D}"/>
              </a:ext>
            </a:extLst>
          </p:cNvPr>
          <p:cNvSpPr txBox="1"/>
          <p:nvPr/>
        </p:nvSpPr>
        <p:spPr>
          <a:xfrm>
            <a:off x="8235822" y="4135961"/>
            <a:ext cx="26516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accent6"/>
                </a:solidFill>
              </a:rPr>
              <a:t>B</a:t>
            </a:r>
            <a:r>
              <a:rPr lang="en-CA" sz="3600" dirty="0"/>
              <a:t> ~ </a:t>
            </a:r>
            <a:r>
              <a:rPr lang="en-CA" sz="3600" dirty="0">
                <a:solidFill>
                  <a:schemeClr val="accent4"/>
                </a:solidFill>
              </a:rPr>
              <a:t>A</a:t>
            </a:r>
          </a:p>
          <a:p>
            <a:r>
              <a:rPr lang="en-CA" sz="3600" dirty="0">
                <a:solidFill>
                  <a:srgbClr val="7030A0"/>
                </a:solidFill>
              </a:rPr>
              <a:t>C</a:t>
            </a:r>
            <a:r>
              <a:rPr lang="en-CA" sz="3600" dirty="0"/>
              <a:t> ~ </a:t>
            </a:r>
            <a:r>
              <a:rPr lang="en-CA" sz="3600" dirty="0">
                <a:solidFill>
                  <a:schemeClr val="accent4"/>
                </a:solidFill>
              </a:rPr>
              <a:t>A</a:t>
            </a:r>
          </a:p>
          <a:p>
            <a:r>
              <a:rPr lang="en-CA" sz="3600" dirty="0">
                <a:solidFill>
                  <a:schemeClr val="accent1"/>
                </a:solidFill>
              </a:rPr>
              <a:t>D</a:t>
            </a:r>
            <a:r>
              <a:rPr lang="en-CA" sz="3600" dirty="0"/>
              <a:t> ~ </a:t>
            </a:r>
            <a:r>
              <a:rPr lang="en-CA" sz="3600" dirty="0">
                <a:solidFill>
                  <a:schemeClr val="accent6"/>
                </a:solidFill>
              </a:rPr>
              <a:t>B</a:t>
            </a:r>
            <a:r>
              <a:rPr lang="en-CA" sz="3600" dirty="0"/>
              <a:t> + </a:t>
            </a:r>
            <a:r>
              <a:rPr lang="en-CA" sz="3600" dirty="0">
                <a:solidFill>
                  <a:srgbClr val="7030A0"/>
                </a:solidFill>
              </a:rPr>
              <a:t>C</a:t>
            </a:r>
            <a:r>
              <a:rPr lang="en-CA" sz="3600" dirty="0"/>
              <a:t> + </a:t>
            </a:r>
            <a:r>
              <a:rPr lang="en-CA" sz="3600" dirty="0">
                <a:solidFill>
                  <a:schemeClr val="accent4"/>
                </a:solidFill>
              </a:rPr>
              <a:t>A</a:t>
            </a:r>
            <a:r>
              <a:rPr lang="en-CA" sz="36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0198E5-B2E5-ECE0-FB49-4B158049291C}"/>
              </a:ext>
            </a:extLst>
          </p:cNvPr>
          <p:cNvSpPr txBox="1"/>
          <p:nvPr/>
        </p:nvSpPr>
        <p:spPr>
          <a:xfrm>
            <a:off x="8189623" y="3478153"/>
            <a:ext cx="274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Model equivalent</a:t>
            </a:r>
          </a:p>
        </p:txBody>
      </p:sp>
    </p:spTree>
    <p:extLst>
      <p:ext uri="{BB962C8B-B14F-4D97-AF65-F5344CB8AC3E}">
        <p14:creationId xmlns:p14="http://schemas.microsoft.com/office/powerpoint/2010/main" val="3926967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E67DA-6B59-F460-951A-98CB48701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should go into my causal diagram?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01F1-7897-CCEB-FDF1-806CD4A1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Variables and paths that describe your core research questions/hypotheses</a:t>
            </a:r>
          </a:p>
          <a:p>
            <a:endParaRPr lang="en-CA" dirty="0"/>
          </a:p>
          <a:p>
            <a:r>
              <a:rPr lang="en-CA" dirty="0"/>
              <a:t>Potentially confounding variables (</a:t>
            </a:r>
            <a:r>
              <a:rPr lang="en-CA" dirty="0">
                <a:solidFill>
                  <a:schemeClr val="accent6"/>
                </a:solidFill>
              </a:rPr>
              <a:t>Step 4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Variables and paths that describe reasonable alternative hypotheses/mechanisms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E2D15-CF31-5899-F139-5ECB3763A042}"/>
              </a:ext>
            </a:extLst>
          </p:cNvPr>
          <p:cNvGrpSpPr/>
          <p:nvPr/>
        </p:nvGrpSpPr>
        <p:grpSpPr>
          <a:xfrm>
            <a:off x="1" y="6326154"/>
            <a:ext cx="3956179" cy="541177"/>
            <a:chOff x="1" y="6316823"/>
            <a:chExt cx="3956179" cy="54117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C58E90-4CBE-9A38-082C-5D77C0503B6C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13801BAF-E9C4-CE5C-FAE7-EFAD873CFF15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427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EF2350-335C-4401-8261-B0ACD1DE9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2" y="1638134"/>
            <a:ext cx="6213419" cy="4959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645E95-3B2D-4F4A-9771-393CD09C1F13}"/>
              </a:ext>
            </a:extLst>
          </p:cNvPr>
          <p:cNvSpPr txBox="1"/>
          <p:nvPr/>
        </p:nvSpPr>
        <p:spPr>
          <a:xfrm>
            <a:off x="64649" y="6488668"/>
            <a:ext cx="21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McElreath et al. 2020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563C3C-0CE0-43D9-5363-5A75B61B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000" dirty="0"/>
              <a:t>Undergraduate statistics training often looks </a:t>
            </a:r>
            <a:br>
              <a:rPr lang="en-CA" sz="4000" dirty="0"/>
            </a:br>
            <a:r>
              <a:rPr lang="en-CA" sz="4000" dirty="0"/>
              <a:t>something like this</a:t>
            </a:r>
          </a:p>
        </p:txBody>
      </p:sp>
    </p:spTree>
    <p:extLst>
      <p:ext uri="{BB962C8B-B14F-4D97-AF65-F5344CB8AC3E}">
        <p14:creationId xmlns:p14="http://schemas.microsoft.com/office/powerpoint/2010/main" val="3454403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906E25A6-6BC0-4591-9A0E-59ADFA18C691}"/>
              </a:ext>
            </a:extLst>
          </p:cNvPr>
          <p:cNvSpPr txBox="1"/>
          <p:nvPr/>
        </p:nvSpPr>
        <p:spPr>
          <a:xfrm>
            <a:off x="1844297" y="1973895"/>
            <a:ext cx="2737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Traditional model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4D5BD0A-ADDF-4BE9-AFB6-A71491F83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3230" y="4518995"/>
            <a:ext cx="1485900" cy="8001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5F02B8C8-E34E-4C39-89C4-954C67E68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9112" y="2862297"/>
            <a:ext cx="1362075" cy="1019175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C9F32AF-19F0-46A5-8D91-7A15E2BF8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7894" y="3638259"/>
            <a:ext cx="1133475" cy="666750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03991B-175E-4B0A-83AB-6C0135198DF9}"/>
              </a:ext>
            </a:extLst>
          </p:cNvPr>
          <p:cNvCxnSpPr>
            <a:cxnSpLocks/>
          </p:cNvCxnSpPr>
          <p:nvPr/>
        </p:nvCxnSpPr>
        <p:spPr>
          <a:xfrm flipH="1">
            <a:off x="2568525" y="3469250"/>
            <a:ext cx="783431" cy="321408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1FDD518-5349-449F-AC94-C0D3948AFADA}"/>
              </a:ext>
            </a:extLst>
          </p:cNvPr>
          <p:cNvCxnSpPr>
            <a:cxnSpLocks/>
          </p:cNvCxnSpPr>
          <p:nvPr/>
        </p:nvCxnSpPr>
        <p:spPr>
          <a:xfrm flipH="1" flipV="1">
            <a:off x="2568525" y="4114508"/>
            <a:ext cx="644705" cy="48068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793271-CA23-466C-B419-5E326F0EC436}"/>
              </a:ext>
            </a:extLst>
          </p:cNvPr>
          <p:cNvCxnSpPr>
            <a:cxnSpLocks/>
          </p:cNvCxnSpPr>
          <p:nvPr/>
        </p:nvCxnSpPr>
        <p:spPr>
          <a:xfrm>
            <a:off x="6253211" y="6077127"/>
            <a:ext cx="911446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D67657-3D1C-4FAB-8AB8-0ABBDD447D5D}"/>
              </a:ext>
            </a:extLst>
          </p:cNvPr>
          <p:cNvCxnSpPr>
            <a:cxnSpLocks/>
          </p:cNvCxnSpPr>
          <p:nvPr/>
        </p:nvCxnSpPr>
        <p:spPr>
          <a:xfrm>
            <a:off x="6238760" y="6588001"/>
            <a:ext cx="91144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7FDAE2-0C0E-4E98-9466-B78B8897FA1D}"/>
              </a:ext>
            </a:extLst>
          </p:cNvPr>
          <p:cNvSpPr txBox="1"/>
          <p:nvPr/>
        </p:nvSpPr>
        <p:spPr>
          <a:xfrm>
            <a:off x="7249413" y="5807972"/>
            <a:ext cx="1855027" cy="106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positive effect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87310D-2313-411F-B009-E8F26CBD45F3}"/>
              </a:ext>
            </a:extLst>
          </p:cNvPr>
          <p:cNvSpPr txBox="1"/>
          <p:nvPr/>
        </p:nvSpPr>
        <p:spPr>
          <a:xfrm>
            <a:off x="7254719" y="6277138"/>
            <a:ext cx="1934477" cy="106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negative effect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4E0F7-3FE2-49EF-98B9-31AA1E198386}"/>
              </a:ext>
            </a:extLst>
          </p:cNvPr>
          <p:cNvSpPr txBox="1"/>
          <p:nvPr/>
        </p:nvSpPr>
        <p:spPr>
          <a:xfrm>
            <a:off x="10220014" y="5784946"/>
            <a:ext cx="151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response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6C5CFE-CE84-4CF5-8220-49EEFE374318}"/>
              </a:ext>
            </a:extLst>
          </p:cNvPr>
          <p:cNvSpPr txBox="1"/>
          <p:nvPr/>
        </p:nvSpPr>
        <p:spPr>
          <a:xfrm>
            <a:off x="10215373" y="6313833"/>
            <a:ext cx="1526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predictor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3DEFB-7E05-4C1D-A19A-FFEE2DE280F3}"/>
              </a:ext>
            </a:extLst>
          </p:cNvPr>
          <p:cNvSpPr txBox="1"/>
          <p:nvPr/>
        </p:nvSpPr>
        <p:spPr>
          <a:xfrm>
            <a:off x="9836867" y="5754168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CC4B7C-F6BD-4806-A94F-90C4AC42BCB3}"/>
              </a:ext>
            </a:extLst>
          </p:cNvPr>
          <p:cNvSpPr txBox="1"/>
          <p:nvPr/>
        </p:nvSpPr>
        <p:spPr>
          <a:xfrm>
            <a:off x="9853174" y="627766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ED9932-18FF-4B78-9750-6FB8B1D0E1AF}"/>
              </a:ext>
            </a:extLst>
          </p:cNvPr>
          <p:cNvSpPr txBox="1"/>
          <p:nvPr/>
        </p:nvSpPr>
        <p:spPr>
          <a:xfrm>
            <a:off x="1518892" y="4226607"/>
            <a:ext cx="40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001AFF"/>
                </a:solidFill>
              </a:rPr>
              <a:t>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2CAA1F-0089-42C0-9C3D-29B30AD81B74}"/>
              </a:ext>
            </a:extLst>
          </p:cNvPr>
          <p:cNvSpPr txBox="1"/>
          <p:nvPr/>
        </p:nvSpPr>
        <p:spPr>
          <a:xfrm>
            <a:off x="3138448" y="2645531"/>
            <a:ext cx="40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001AFF"/>
                </a:solidFill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5B9870-5D7F-4651-8569-6BCB14EC869D}"/>
              </a:ext>
            </a:extLst>
          </p:cNvPr>
          <p:cNvSpPr txBox="1"/>
          <p:nvPr/>
        </p:nvSpPr>
        <p:spPr>
          <a:xfrm>
            <a:off x="2730964" y="4919463"/>
            <a:ext cx="40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BC4ECE-5F1E-B431-B798-BF5D1B07B8D1}"/>
              </a:ext>
            </a:extLst>
          </p:cNvPr>
          <p:cNvSpPr txBox="1"/>
          <p:nvPr/>
        </p:nvSpPr>
        <p:spPr>
          <a:xfrm>
            <a:off x="6458365" y="2949334"/>
            <a:ext cx="4818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Estimated effects from this </a:t>
            </a:r>
          </a:p>
          <a:p>
            <a:pPr algn="ctr"/>
            <a:r>
              <a:rPr lang="en-CA" sz="3200" dirty="0"/>
              <a:t>model will NOT be “wrong”,</a:t>
            </a:r>
          </a:p>
          <a:p>
            <a:pPr algn="ctr"/>
            <a:r>
              <a:rPr lang="en-CA" sz="3200" dirty="0"/>
              <a:t>will just give net effect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097139A-2C2C-A84B-7624-9B43D6440FE9}"/>
              </a:ext>
            </a:extLst>
          </p:cNvPr>
          <p:cNvSpPr txBox="1">
            <a:spLocks/>
          </p:cNvSpPr>
          <p:nvPr/>
        </p:nvSpPr>
        <p:spPr>
          <a:xfrm>
            <a:off x="410959" y="255549"/>
            <a:ext cx="5530259" cy="101912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dirty="0"/>
              <a:t>Example: a simple food web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36EBA3-B561-8F15-CDBF-08FE19886F9A}"/>
              </a:ext>
            </a:extLst>
          </p:cNvPr>
          <p:cNvGrpSpPr/>
          <p:nvPr/>
        </p:nvGrpSpPr>
        <p:grpSpPr>
          <a:xfrm>
            <a:off x="1" y="6326154"/>
            <a:ext cx="3956179" cy="541177"/>
            <a:chOff x="1" y="6316823"/>
            <a:chExt cx="3956179" cy="54117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A68B296-B964-D77E-5D80-F29A736FD133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1D85337C-A90B-B3AE-1F65-09AA3F09D13D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05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2EC02D54-CBCF-4453-8BFC-F4B05097C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570" y="4310763"/>
            <a:ext cx="1485900" cy="8001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15C2BF44-BDEF-4D81-A03B-96C102086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452" y="2654065"/>
            <a:ext cx="1362075" cy="1019175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9BFB8DAF-F429-4A9A-88D8-929875349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4234" y="3430027"/>
            <a:ext cx="1133475" cy="666750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CA43C0-6D99-46E2-8103-418791851E15}"/>
              </a:ext>
            </a:extLst>
          </p:cNvPr>
          <p:cNvCxnSpPr>
            <a:cxnSpLocks/>
          </p:cNvCxnSpPr>
          <p:nvPr/>
        </p:nvCxnSpPr>
        <p:spPr>
          <a:xfrm flipH="1">
            <a:off x="7764865" y="3261018"/>
            <a:ext cx="783431" cy="321408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A00DECE-564C-40C7-9D05-58C6E3769507}"/>
              </a:ext>
            </a:extLst>
          </p:cNvPr>
          <p:cNvCxnSpPr>
            <a:cxnSpLocks/>
          </p:cNvCxnSpPr>
          <p:nvPr/>
        </p:nvCxnSpPr>
        <p:spPr>
          <a:xfrm flipH="1" flipV="1">
            <a:off x="7764865" y="3906276"/>
            <a:ext cx="644705" cy="48068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FDA3B84-F819-4E83-BE60-A09B525788EB}"/>
              </a:ext>
            </a:extLst>
          </p:cNvPr>
          <p:cNvCxnSpPr>
            <a:cxnSpLocks/>
          </p:cNvCxnSpPr>
          <p:nvPr/>
        </p:nvCxnSpPr>
        <p:spPr>
          <a:xfrm flipV="1">
            <a:off x="9255526" y="3730264"/>
            <a:ext cx="161925" cy="50938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2896B72-E33B-4041-A33B-27C05DE59704}"/>
              </a:ext>
            </a:extLst>
          </p:cNvPr>
          <p:cNvSpPr txBox="1"/>
          <p:nvPr/>
        </p:nvSpPr>
        <p:spPr>
          <a:xfrm>
            <a:off x="6731386" y="4040889"/>
            <a:ext cx="407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001AFF"/>
                </a:solidFill>
              </a:rPr>
              <a:t>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37E555-C6F0-4DC8-82A8-5CBDA7F4993B}"/>
              </a:ext>
            </a:extLst>
          </p:cNvPr>
          <p:cNvSpPr txBox="1"/>
          <p:nvPr/>
        </p:nvSpPr>
        <p:spPr>
          <a:xfrm>
            <a:off x="10179238" y="2920607"/>
            <a:ext cx="1172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001AFF"/>
                </a:solidFill>
              </a:rPr>
              <a:t>R, 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1E2C3A-6AB3-47FD-9789-417E8065377D}"/>
              </a:ext>
            </a:extLst>
          </p:cNvPr>
          <p:cNvSpPr txBox="1"/>
          <p:nvPr/>
        </p:nvSpPr>
        <p:spPr>
          <a:xfrm>
            <a:off x="10025195" y="4468181"/>
            <a:ext cx="322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919C21-B4F6-4C11-8BEC-FFC8C9695491}"/>
              </a:ext>
            </a:extLst>
          </p:cNvPr>
          <p:cNvSpPr txBox="1"/>
          <p:nvPr/>
        </p:nvSpPr>
        <p:spPr>
          <a:xfrm>
            <a:off x="6664977" y="1964157"/>
            <a:ext cx="4009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Structural equation model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CA59A03-A164-68B2-628F-051F7B3FF0AD}"/>
              </a:ext>
            </a:extLst>
          </p:cNvPr>
          <p:cNvSpPr txBox="1">
            <a:spLocks/>
          </p:cNvSpPr>
          <p:nvPr/>
        </p:nvSpPr>
        <p:spPr>
          <a:xfrm>
            <a:off x="410959" y="255549"/>
            <a:ext cx="5530259" cy="101912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dirty="0"/>
              <a:t>Example: a simple food web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33A7EF-D589-0DB0-600D-CAD152714D74}"/>
              </a:ext>
            </a:extLst>
          </p:cNvPr>
          <p:cNvSpPr txBox="1"/>
          <p:nvPr/>
        </p:nvSpPr>
        <p:spPr>
          <a:xfrm>
            <a:off x="892920" y="2881207"/>
            <a:ext cx="4527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Building a model like this </a:t>
            </a:r>
          </a:p>
          <a:p>
            <a:pPr algn="ctr"/>
            <a:r>
              <a:rPr lang="en-CA" sz="3200" dirty="0"/>
              <a:t>will allow you to separate </a:t>
            </a:r>
          </a:p>
          <a:p>
            <a:pPr algn="ctr"/>
            <a:r>
              <a:rPr lang="en-CA" sz="3200" dirty="0"/>
              <a:t>direct and indirect effects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3933AA5-67BC-7801-624E-3E6F6222550C}"/>
              </a:ext>
            </a:extLst>
          </p:cNvPr>
          <p:cNvGrpSpPr/>
          <p:nvPr/>
        </p:nvGrpSpPr>
        <p:grpSpPr>
          <a:xfrm>
            <a:off x="1" y="6326154"/>
            <a:ext cx="3956179" cy="541177"/>
            <a:chOff x="1" y="6316823"/>
            <a:chExt cx="3956179" cy="54117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17D591-1BF6-FACD-B72A-84CAF1BDE408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C4B4A90C-F3A3-C92E-0EF2-1A76B03245A9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D9952F2-00BD-5200-9C52-CEB14CA9B628}"/>
              </a:ext>
            </a:extLst>
          </p:cNvPr>
          <p:cNvCxnSpPr>
            <a:cxnSpLocks/>
          </p:cNvCxnSpPr>
          <p:nvPr/>
        </p:nvCxnSpPr>
        <p:spPr>
          <a:xfrm>
            <a:off x="6253211" y="6077127"/>
            <a:ext cx="911446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A52FBCD-796D-8550-9AD9-DEAF7FC5CA2A}"/>
              </a:ext>
            </a:extLst>
          </p:cNvPr>
          <p:cNvCxnSpPr>
            <a:cxnSpLocks/>
          </p:cNvCxnSpPr>
          <p:nvPr/>
        </p:nvCxnSpPr>
        <p:spPr>
          <a:xfrm>
            <a:off x="6238760" y="6588001"/>
            <a:ext cx="91144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7072AF4-744E-8972-7A75-7DB0ACB742DA}"/>
              </a:ext>
            </a:extLst>
          </p:cNvPr>
          <p:cNvSpPr txBox="1"/>
          <p:nvPr/>
        </p:nvSpPr>
        <p:spPr>
          <a:xfrm>
            <a:off x="7249413" y="5807972"/>
            <a:ext cx="1855027" cy="106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positive effect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6A6FCA-DE42-B34C-2B34-02C3DA519A57}"/>
              </a:ext>
            </a:extLst>
          </p:cNvPr>
          <p:cNvSpPr txBox="1"/>
          <p:nvPr/>
        </p:nvSpPr>
        <p:spPr>
          <a:xfrm>
            <a:off x="7254719" y="6277138"/>
            <a:ext cx="1934477" cy="1061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negative effect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5AF80B-6B0D-CDBF-DA93-852308EB549F}"/>
              </a:ext>
            </a:extLst>
          </p:cNvPr>
          <p:cNvSpPr txBox="1"/>
          <p:nvPr/>
        </p:nvSpPr>
        <p:spPr>
          <a:xfrm>
            <a:off x="10220014" y="5784946"/>
            <a:ext cx="1510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response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0B17A6C-CAA0-0719-AE46-EA51D1406BBB}"/>
              </a:ext>
            </a:extLst>
          </p:cNvPr>
          <p:cNvSpPr txBox="1"/>
          <p:nvPr/>
        </p:nvSpPr>
        <p:spPr>
          <a:xfrm>
            <a:off x="10215373" y="6313833"/>
            <a:ext cx="1526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predictor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32268E-0FA0-9EC4-BAC3-657D70510BD7}"/>
              </a:ext>
            </a:extLst>
          </p:cNvPr>
          <p:cNvSpPr txBox="1"/>
          <p:nvPr/>
        </p:nvSpPr>
        <p:spPr>
          <a:xfrm>
            <a:off x="9836867" y="5754168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FC3BA3-CBB6-9832-59AB-BE0CD1799543}"/>
              </a:ext>
            </a:extLst>
          </p:cNvPr>
          <p:cNvSpPr txBox="1"/>
          <p:nvPr/>
        </p:nvSpPr>
        <p:spPr>
          <a:xfrm>
            <a:off x="9853174" y="6277666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52937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3CB8-DCDB-6F7A-14B6-E0D5A118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9" y="180439"/>
            <a:ext cx="4734927" cy="1748844"/>
          </a:xfrm>
          <a:ln w="28575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CA" sz="3600" dirty="0"/>
              <a:t>Exercise 1: </a:t>
            </a:r>
            <a:br>
              <a:rPr lang="en-CA" sz="3600" dirty="0"/>
            </a:br>
            <a:r>
              <a:rPr lang="en-CA" sz="3600" dirty="0"/>
              <a:t>Describe kelp ecosystems</a:t>
            </a:r>
            <a:br>
              <a:rPr lang="en-CA" sz="3600" dirty="0"/>
            </a:br>
            <a:r>
              <a:rPr lang="en-CA" sz="3600" dirty="0"/>
              <a:t>using </a:t>
            </a:r>
            <a:r>
              <a:rPr lang="en-CA" sz="3600" i="1" dirty="0" err="1"/>
              <a:t>dagitty</a:t>
            </a:r>
            <a:endParaRPr lang="en-CA" sz="36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262DDF-892B-5058-F271-C728863C2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908" y="2487202"/>
            <a:ext cx="1622506" cy="2298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A57830-447B-059A-E162-F22758C6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274" y="2933594"/>
            <a:ext cx="998307" cy="8535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DFDBC62-C673-7E5E-B3D5-10951EB1DDEE}"/>
              </a:ext>
            </a:extLst>
          </p:cNvPr>
          <p:cNvSpPr txBox="1"/>
          <p:nvPr/>
        </p:nvSpPr>
        <p:spPr>
          <a:xfrm>
            <a:off x="8659700" y="3299343"/>
            <a:ext cx="72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Kelp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79FA7B-9E51-1542-4A4F-FE69131CB6FE}"/>
              </a:ext>
            </a:extLst>
          </p:cNvPr>
          <p:cNvSpPr txBox="1"/>
          <p:nvPr/>
        </p:nvSpPr>
        <p:spPr>
          <a:xfrm>
            <a:off x="10503963" y="3705627"/>
            <a:ext cx="100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Urchin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49B918-F1A3-12E0-73EF-A22763240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9173" y="5342267"/>
            <a:ext cx="1143504" cy="4587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77D717-BEBD-73A3-A719-9BF12EE59F09}"/>
              </a:ext>
            </a:extLst>
          </p:cNvPr>
          <p:cNvSpPr txBox="1"/>
          <p:nvPr/>
        </p:nvSpPr>
        <p:spPr>
          <a:xfrm>
            <a:off x="8947069" y="5784396"/>
            <a:ext cx="1707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Juvenile fish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257590-C309-5857-2273-151B797CE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520" y="431737"/>
            <a:ext cx="756477" cy="9718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5DB5713-988D-06FA-A920-406F6663AADD}"/>
              </a:ext>
            </a:extLst>
          </p:cNvPr>
          <p:cNvSpPr txBox="1"/>
          <p:nvPr/>
        </p:nvSpPr>
        <p:spPr>
          <a:xfrm>
            <a:off x="5860260" y="1403562"/>
            <a:ext cx="1657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Understory </a:t>
            </a:r>
          </a:p>
          <a:p>
            <a:pPr algn="ctr"/>
            <a:r>
              <a:rPr lang="en-CA" sz="2400" dirty="0"/>
              <a:t>algae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0404E6-8E8C-BFCC-EEC0-1BFD6005E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30" y="2758007"/>
            <a:ext cx="2130732" cy="8340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EC229F9-AF2A-A248-6A74-7F2E247A74AD}"/>
              </a:ext>
            </a:extLst>
          </p:cNvPr>
          <p:cNvSpPr txBox="1"/>
          <p:nvPr/>
        </p:nvSpPr>
        <p:spPr>
          <a:xfrm>
            <a:off x="1113963" y="3449147"/>
            <a:ext cx="1431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Sea otters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21E277-610D-96CC-93B4-87BCD790A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284" y="5038939"/>
            <a:ext cx="1280271" cy="130313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1A6E0D-9BCD-AD22-5DAA-26ABA133A128}"/>
              </a:ext>
            </a:extLst>
          </p:cNvPr>
          <p:cNvSpPr txBox="1"/>
          <p:nvPr/>
        </p:nvSpPr>
        <p:spPr>
          <a:xfrm>
            <a:off x="5424177" y="6135529"/>
            <a:ext cx="181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Small grazers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ED940BF-9EC2-F2E0-2201-E269B8C6A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1160" y="2651051"/>
            <a:ext cx="1367786" cy="115784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61CB81-4382-9D1B-61DF-07E5BDDC98EA}"/>
              </a:ext>
            </a:extLst>
          </p:cNvPr>
          <p:cNvSpPr txBox="1"/>
          <p:nvPr/>
        </p:nvSpPr>
        <p:spPr>
          <a:xfrm>
            <a:off x="3821400" y="3705627"/>
            <a:ext cx="1394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Small </a:t>
            </a:r>
          </a:p>
          <a:p>
            <a:pPr algn="ctr"/>
            <a:r>
              <a:rPr lang="en-CA" sz="2400" dirty="0"/>
              <a:t>predators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A5D9CA1-F581-CD60-DC33-B7769F65A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2365" y="4536624"/>
            <a:ext cx="1874682" cy="10059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C5D235A-158B-BF1A-B469-2B408FC17D6D}"/>
              </a:ext>
            </a:extLst>
          </p:cNvPr>
          <p:cNvSpPr txBox="1"/>
          <p:nvPr/>
        </p:nvSpPr>
        <p:spPr>
          <a:xfrm>
            <a:off x="1400120" y="5485984"/>
            <a:ext cx="2139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Large predators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2DB1BA-64F0-22DC-5D7B-EE16EAEF159D}"/>
              </a:ext>
            </a:extLst>
          </p:cNvPr>
          <p:cNvSpPr txBox="1"/>
          <p:nvPr/>
        </p:nvSpPr>
        <p:spPr>
          <a:xfrm>
            <a:off x="9229173" y="1121502"/>
            <a:ext cx="1400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Epiphytes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4A469EA-529F-8BE7-6A26-A65BF17205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2080" y="420042"/>
            <a:ext cx="434378" cy="6629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36EF99D-4EA9-53D6-3A3A-C2CAF7C14A96}"/>
              </a:ext>
            </a:extLst>
          </p:cNvPr>
          <p:cNvSpPr txBox="1"/>
          <p:nvPr/>
        </p:nvSpPr>
        <p:spPr>
          <a:xfrm>
            <a:off x="0" y="6471138"/>
            <a:ext cx="238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Images from </a:t>
            </a:r>
            <a:r>
              <a:rPr lang="en-CA" dirty="0" err="1"/>
              <a:t>BioRender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004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75A86C-2B18-FED7-BD36-55888B27CD94}"/>
              </a:ext>
            </a:extLst>
          </p:cNvPr>
          <p:cNvSpPr txBox="1"/>
          <p:nvPr/>
        </p:nvSpPr>
        <p:spPr>
          <a:xfrm>
            <a:off x="3371461" y="243211"/>
            <a:ext cx="5449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Common pitfalls to avoid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854CD-C820-310B-98C4-14295FBE7653}"/>
              </a:ext>
            </a:extLst>
          </p:cNvPr>
          <p:cNvSpPr txBox="1"/>
          <p:nvPr/>
        </p:nvSpPr>
        <p:spPr>
          <a:xfrm>
            <a:off x="324238" y="1203648"/>
            <a:ext cx="62732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Including paths between every </a:t>
            </a:r>
            <a:br>
              <a:rPr lang="en-CA" sz="2800" dirty="0"/>
            </a:br>
            <a:r>
              <a:rPr lang="en-CA" sz="2800" dirty="0"/>
              <a:t>single variable as a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/>
                </a:solidFill>
              </a:rPr>
              <a:t>SEMs aren’t meant to be a fishing expedition</a:t>
            </a:r>
            <a:endParaRPr lang="en-CA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bg1"/>
                </a:solidFill>
              </a:rPr>
              <a:t>There is a data cost to every path you include (20 points/path ideal, 10/path good, 5/path absolute minimum)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721C30-218C-8192-3DE5-9DFB4D0367E9}"/>
              </a:ext>
            </a:extLst>
          </p:cNvPr>
          <p:cNvGrpSpPr/>
          <p:nvPr/>
        </p:nvGrpSpPr>
        <p:grpSpPr>
          <a:xfrm>
            <a:off x="7178352" y="1744824"/>
            <a:ext cx="3181739" cy="1751825"/>
            <a:chOff x="7178352" y="1744824"/>
            <a:chExt cx="3181739" cy="17518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F5D290-0C47-375C-928B-389FCEB6A33D}"/>
                </a:ext>
              </a:extLst>
            </p:cNvPr>
            <p:cNvSpPr/>
            <p:nvPr/>
          </p:nvSpPr>
          <p:spPr>
            <a:xfrm>
              <a:off x="7178352" y="1744824"/>
              <a:ext cx="401217" cy="4012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86FF22-CACA-DE96-C441-66860075B28F}"/>
                </a:ext>
              </a:extLst>
            </p:cNvPr>
            <p:cNvSpPr/>
            <p:nvPr/>
          </p:nvSpPr>
          <p:spPr>
            <a:xfrm>
              <a:off x="8568613" y="1744824"/>
              <a:ext cx="401217" cy="4012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940CF-5595-48E9-F19E-EC907ECDE309}"/>
                </a:ext>
              </a:extLst>
            </p:cNvPr>
            <p:cNvSpPr/>
            <p:nvPr/>
          </p:nvSpPr>
          <p:spPr>
            <a:xfrm>
              <a:off x="8596605" y="3095432"/>
              <a:ext cx="401217" cy="4012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496C09-BBAA-C543-BACD-5C4C93FC7AC1}"/>
                </a:ext>
              </a:extLst>
            </p:cNvPr>
            <p:cNvSpPr/>
            <p:nvPr/>
          </p:nvSpPr>
          <p:spPr>
            <a:xfrm>
              <a:off x="9958874" y="1744824"/>
              <a:ext cx="401217" cy="40121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83CB2-77C9-D183-B1D8-FA0F02964084}"/>
                </a:ext>
              </a:extLst>
            </p:cNvPr>
            <p:cNvSpPr/>
            <p:nvPr/>
          </p:nvSpPr>
          <p:spPr>
            <a:xfrm>
              <a:off x="7237446" y="3095432"/>
              <a:ext cx="401217" cy="4012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6EA174-CC8D-8899-63C9-2BDF84231AD3}"/>
                </a:ext>
              </a:extLst>
            </p:cNvPr>
            <p:cNvSpPr/>
            <p:nvPr/>
          </p:nvSpPr>
          <p:spPr>
            <a:xfrm>
              <a:off x="9958874" y="3095432"/>
              <a:ext cx="401217" cy="40121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45DA-5F30-CACA-7F7C-C031AA281A81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7438055" y="2146041"/>
            <a:ext cx="1331167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C8AA93-8FEE-0231-5A34-3D0A3320135A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7378961" y="2146041"/>
            <a:ext cx="59094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562E5B-73AD-9A4B-F80B-4BCDA04CB264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7438055" y="2146041"/>
            <a:ext cx="2721428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889F71-A92D-7E23-1FA0-BEC0C34F2556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0159483" y="2146041"/>
            <a:ext cx="0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005A21-6CF1-F1A6-7ED5-11867F51CDB5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8997822" y="3296041"/>
            <a:ext cx="961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90A90C-C4AF-739F-9D62-D56C4CD537FB}"/>
              </a:ext>
            </a:extLst>
          </p:cNvPr>
          <p:cNvCxnSpPr>
            <a:cxnSpLocks/>
            <a:stCxn id="14" idx="2"/>
            <a:endCxn id="16" idx="6"/>
          </p:cNvCxnSpPr>
          <p:nvPr/>
        </p:nvCxnSpPr>
        <p:spPr>
          <a:xfrm flipH="1">
            <a:off x="7638663" y="3296041"/>
            <a:ext cx="957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876414-A640-FB09-284A-9DF534C6160E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8769222" y="2146041"/>
            <a:ext cx="27992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CDF6BE-E3E5-CE4D-A833-34B28B811F3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8969830" y="1945433"/>
            <a:ext cx="989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47C0EFB-D17D-4D50-7C85-981FE7408D95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579569" y="1945433"/>
            <a:ext cx="989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E82FC5-5FD9-4639-7740-C71EBC03661D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H="1" flipV="1">
            <a:off x="7378961" y="2146041"/>
            <a:ext cx="1418253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3EAF83-CEF9-0C87-CF2F-C3228A3AE910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>
          <a:xfrm flipV="1">
            <a:off x="8797214" y="2146041"/>
            <a:ext cx="1362269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256DAA-48DA-9270-0E7E-F7776FE42638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H="1" flipV="1">
            <a:off x="8769222" y="2146041"/>
            <a:ext cx="1390261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86FACB-E988-478E-5772-EA7F10A01AF0}"/>
              </a:ext>
            </a:extLst>
          </p:cNvPr>
          <p:cNvCxnSpPr>
            <a:cxnSpLocks/>
            <a:stCxn id="17" idx="0"/>
            <a:endCxn id="12" idx="4"/>
          </p:cNvCxnSpPr>
          <p:nvPr/>
        </p:nvCxnSpPr>
        <p:spPr>
          <a:xfrm flipH="1" flipV="1">
            <a:off x="7378961" y="2146041"/>
            <a:ext cx="2780522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65DDD8B-0649-1483-E0B6-EF6D3106334F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8C4CE4E-88FC-45D2-81E3-F37FD884DC99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1C4EE589-1FDB-CCB3-4C06-4C570D51C062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05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75A86C-2B18-FED7-BD36-55888B27CD94}"/>
              </a:ext>
            </a:extLst>
          </p:cNvPr>
          <p:cNvSpPr txBox="1"/>
          <p:nvPr/>
        </p:nvSpPr>
        <p:spPr>
          <a:xfrm>
            <a:off x="3371461" y="243211"/>
            <a:ext cx="5449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Common pitfalls to avoid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4721C30-218C-8192-3DE5-9DFB4D0367E9}"/>
              </a:ext>
            </a:extLst>
          </p:cNvPr>
          <p:cNvGrpSpPr/>
          <p:nvPr/>
        </p:nvGrpSpPr>
        <p:grpSpPr>
          <a:xfrm>
            <a:off x="7178352" y="1744824"/>
            <a:ext cx="3181739" cy="1751825"/>
            <a:chOff x="7178352" y="1744824"/>
            <a:chExt cx="3181739" cy="175182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F5D290-0C47-375C-928B-389FCEB6A33D}"/>
                </a:ext>
              </a:extLst>
            </p:cNvPr>
            <p:cNvSpPr/>
            <p:nvPr/>
          </p:nvSpPr>
          <p:spPr>
            <a:xfrm>
              <a:off x="7178352" y="1744824"/>
              <a:ext cx="401217" cy="4012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986FF22-CACA-DE96-C441-66860075B28F}"/>
                </a:ext>
              </a:extLst>
            </p:cNvPr>
            <p:cNvSpPr/>
            <p:nvPr/>
          </p:nvSpPr>
          <p:spPr>
            <a:xfrm>
              <a:off x="8568613" y="1744824"/>
              <a:ext cx="401217" cy="4012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64940CF-5595-48E9-F19E-EC907ECDE309}"/>
                </a:ext>
              </a:extLst>
            </p:cNvPr>
            <p:cNvSpPr/>
            <p:nvPr/>
          </p:nvSpPr>
          <p:spPr>
            <a:xfrm>
              <a:off x="8596605" y="3095432"/>
              <a:ext cx="401217" cy="401217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496C09-BBAA-C543-BACD-5C4C93FC7AC1}"/>
                </a:ext>
              </a:extLst>
            </p:cNvPr>
            <p:cNvSpPr/>
            <p:nvPr/>
          </p:nvSpPr>
          <p:spPr>
            <a:xfrm>
              <a:off x="9958874" y="1744824"/>
              <a:ext cx="401217" cy="40121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83CB2-77C9-D183-B1D8-FA0F02964084}"/>
                </a:ext>
              </a:extLst>
            </p:cNvPr>
            <p:cNvSpPr/>
            <p:nvPr/>
          </p:nvSpPr>
          <p:spPr>
            <a:xfrm>
              <a:off x="7237446" y="3095432"/>
              <a:ext cx="401217" cy="40121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16EA174-CC8D-8899-63C9-2BDF84231AD3}"/>
                </a:ext>
              </a:extLst>
            </p:cNvPr>
            <p:cNvSpPr/>
            <p:nvPr/>
          </p:nvSpPr>
          <p:spPr>
            <a:xfrm>
              <a:off x="9958874" y="3095432"/>
              <a:ext cx="401217" cy="401217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7145DA-5F30-CACA-7F7C-C031AA281A81}"/>
              </a:ext>
            </a:extLst>
          </p:cNvPr>
          <p:cNvCxnSpPr>
            <a:cxnSpLocks/>
            <a:stCxn id="16" idx="0"/>
            <a:endCxn id="13" idx="4"/>
          </p:cNvCxnSpPr>
          <p:nvPr/>
        </p:nvCxnSpPr>
        <p:spPr>
          <a:xfrm flipV="1">
            <a:off x="7438055" y="2146041"/>
            <a:ext cx="1331167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C8AA93-8FEE-0231-5A34-3D0A3320135A}"/>
              </a:ext>
            </a:extLst>
          </p:cNvPr>
          <p:cNvCxnSpPr>
            <a:cxnSpLocks/>
            <a:stCxn id="16" idx="0"/>
            <a:endCxn id="12" idx="4"/>
          </p:cNvCxnSpPr>
          <p:nvPr/>
        </p:nvCxnSpPr>
        <p:spPr>
          <a:xfrm flipH="1" flipV="1">
            <a:off x="7378961" y="2146041"/>
            <a:ext cx="59094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5562E5B-73AD-9A4B-F80B-4BCDA04CB264}"/>
              </a:ext>
            </a:extLst>
          </p:cNvPr>
          <p:cNvCxnSpPr>
            <a:cxnSpLocks/>
            <a:stCxn id="16" idx="0"/>
            <a:endCxn id="15" idx="4"/>
          </p:cNvCxnSpPr>
          <p:nvPr/>
        </p:nvCxnSpPr>
        <p:spPr>
          <a:xfrm flipV="1">
            <a:off x="7438055" y="2146041"/>
            <a:ext cx="2721428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889F71-A92D-7E23-1FA0-BEC0C34F2556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10159483" y="2146041"/>
            <a:ext cx="0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005A21-6CF1-F1A6-7ED5-11867F51CDB5}"/>
              </a:ext>
            </a:extLst>
          </p:cNvPr>
          <p:cNvCxnSpPr>
            <a:cxnSpLocks/>
            <a:stCxn id="17" idx="2"/>
            <a:endCxn id="14" idx="6"/>
          </p:cNvCxnSpPr>
          <p:nvPr/>
        </p:nvCxnSpPr>
        <p:spPr>
          <a:xfrm flipH="1">
            <a:off x="8997822" y="3296041"/>
            <a:ext cx="9610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90A90C-C4AF-739F-9D62-D56C4CD537FB}"/>
              </a:ext>
            </a:extLst>
          </p:cNvPr>
          <p:cNvCxnSpPr>
            <a:cxnSpLocks/>
            <a:stCxn id="14" idx="2"/>
            <a:endCxn id="16" idx="6"/>
          </p:cNvCxnSpPr>
          <p:nvPr/>
        </p:nvCxnSpPr>
        <p:spPr>
          <a:xfrm flipH="1">
            <a:off x="7638663" y="3296041"/>
            <a:ext cx="9579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876414-A640-FB09-284A-9DF534C6160E}"/>
              </a:ext>
            </a:extLst>
          </p:cNvPr>
          <p:cNvCxnSpPr>
            <a:cxnSpLocks/>
            <a:stCxn id="14" idx="0"/>
            <a:endCxn id="13" idx="4"/>
          </p:cNvCxnSpPr>
          <p:nvPr/>
        </p:nvCxnSpPr>
        <p:spPr>
          <a:xfrm flipH="1" flipV="1">
            <a:off x="8769222" y="2146041"/>
            <a:ext cx="27992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8CDF6BE-E3E5-CE4D-A833-34B28B811F3C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>
            <a:off x="8969830" y="1945433"/>
            <a:ext cx="989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47C0EFB-D17D-4D50-7C85-981FE7408D95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>
            <a:off x="7579569" y="1945433"/>
            <a:ext cx="9890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E82FC5-5FD9-4639-7740-C71EBC03661D}"/>
              </a:ext>
            </a:extLst>
          </p:cNvPr>
          <p:cNvCxnSpPr>
            <a:cxnSpLocks/>
            <a:stCxn id="14" idx="0"/>
            <a:endCxn id="12" idx="4"/>
          </p:cNvCxnSpPr>
          <p:nvPr/>
        </p:nvCxnSpPr>
        <p:spPr>
          <a:xfrm flipH="1" flipV="1">
            <a:off x="7378961" y="2146041"/>
            <a:ext cx="1418253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A3EAF83-CEF9-0C87-CF2F-C3228A3AE910}"/>
              </a:ext>
            </a:extLst>
          </p:cNvPr>
          <p:cNvCxnSpPr>
            <a:cxnSpLocks/>
            <a:stCxn id="14" idx="0"/>
            <a:endCxn id="15" idx="4"/>
          </p:cNvCxnSpPr>
          <p:nvPr/>
        </p:nvCxnSpPr>
        <p:spPr>
          <a:xfrm flipV="1">
            <a:off x="8797214" y="2146041"/>
            <a:ext cx="1362269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256DAA-48DA-9270-0E7E-F7776FE42638}"/>
              </a:ext>
            </a:extLst>
          </p:cNvPr>
          <p:cNvCxnSpPr>
            <a:cxnSpLocks/>
            <a:stCxn id="17" idx="0"/>
            <a:endCxn id="13" idx="4"/>
          </p:cNvCxnSpPr>
          <p:nvPr/>
        </p:nvCxnSpPr>
        <p:spPr>
          <a:xfrm flipH="1" flipV="1">
            <a:off x="8769222" y="2146041"/>
            <a:ext cx="1390261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086FACB-E988-478E-5772-EA7F10A01AF0}"/>
              </a:ext>
            </a:extLst>
          </p:cNvPr>
          <p:cNvCxnSpPr>
            <a:cxnSpLocks/>
            <a:stCxn id="17" idx="0"/>
            <a:endCxn id="12" idx="4"/>
          </p:cNvCxnSpPr>
          <p:nvPr/>
        </p:nvCxnSpPr>
        <p:spPr>
          <a:xfrm flipH="1" flipV="1">
            <a:off x="7378961" y="2146041"/>
            <a:ext cx="2780522" cy="9493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C8E034-8F03-E639-5B9E-51E05392F504}"/>
              </a:ext>
            </a:extLst>
          </p:cNvPr>
          <p:cNvSpPr txBox="1"/>
          <p:nvPr/>
        </p:nvSpPr>
        <p:spPr>
          <a:xfrm>
            <a:off x="324238" y="1203648"/>
            <a:ext cx="62732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Including paths between every </a:t>
            </a:r>
            <a:br>
              <a:rPr lang="en-CA" sz="2800" dirty="0"/>
            </a:br>
            <a:r>
              <a:rPr lang="en-CA" sz="2800" dirty="0"/>
              <a:t>single variable as a default*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/>
                </a:solidFill>
              </a:rPr>
              <a:t>SEMs aren’t meant to be a fishing expedition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/>
                </a:solidFill>
              </a:rPr>
              <a:t>There is a data cost to every path you include (20 data points/path ideal, 10/path good, 5/path absolute minimum)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EE93CC-41F8-090D-0607-4E1F128336F7}"/>
              </a:ext>
            </a:extLst>
          </p:cNvPr>
          <p:cNvSpPr txBox="1"/>
          <p:nvPr/>
        </p:nvSpPr>
        <p:spPr>
          <a:xfrm>
            <a:off x="7759970" y="5859408"/>
            <a:ext cx="4397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800" dirty="0"/>
              <a:t>*You will eventually want to check that there</a:t>
            </a:r>
          </a:p>
          <a:p>
            <a:pPr algn="ctr"/>
            <a:r>
              <a:rPr lang="en-CA" sz="1800" dirty="0"/>
              <a:t> aren’t any obvious correlations in your data </a:t>
            </a:r>
          </a:p>
          <a:p>
            <a:pPr algn="ctr"/>
            <a:r>
              <a:rPr lang="en-CA" sz="1800" dirty="0"/>
              <a:t>that the model doesn’t account for</a:t>
            </a:r>
            <a:endParaRPr lang="en-CA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1388B74-945E-E121-28EC-B22B95C7CA5E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764B9F-A8C6-88B7-29C9-79C91D51DA03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itle 1">
              <a:extLst>
                <a:ext uri="{FF2B5EF4-FFF2-40B4-BE49-F238E27FC236}">
                  <a16:creationId xmlns:a16="http://schemas.microsoft.com/office/drawing/2014/main" id="{709FEE29-7FD4-DC21-B979-55FCF5B8960B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58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10C1B-C1B8-EE8A-80E3-22211C180E96}"/>
              </a:ext>
            </a:extLst>
          </p:cNvPr>
          <p:cNvSpPr txBox="1"/>
          <p:nvPr/>
        </p:nvSpPr>
        <p:spPr>
          <a:xfrm>
            <a:off x="324238" y="1203648"/>
            <a:ext cx="62732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Including paths that are anticipated to be weak/unimportant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/>
                </a:solidFill>
              </a:rPr>
              <a:t>You can’t model everything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326DC-6BA1-7C52-9E82-7E637706116C}"/>
              </a:ext>
            </a:extLst>
          </p:cNvPr>
          <p:cNvSpPr txBox="1"/>
          <p:nvPr/>
        </p:nvSpPr>
        <p:spPr>
          <a:xfrm>
            <a:off x="3371461" y="243211"/>
            <a:ext cx="5449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Common pitfalls to avoid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C04D2D-E29A-475F-D2B8-A115D39F0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2898" y="2799255"/>
            <a:ext cx="3087144" cy="2781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7B0812-716F-69AB-B419-154A8DA98269}"/>
              </a:ext>
            </a:extLst>
          </p:cNvPr>
          <p:cNvSpPr txBox="1"/>
          <p:nvPr/>
        </p:nvSpPr>
        <p:spPr>
          <a:xfrm>
            <a:off x="640458" y="5580741"/>
            <a:ext cx="42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Burant, Peller, Beaulieu, Knight et al. </a:t>
            </a:r>
            <a:r>
              <a:rPr lang="en-CA" i="1" dirty="0"/>
              <a:t>in prep</a:t>
            </a:r>
            <a:endParaRPr lang="en-CA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80B7CA0-9979-E754-6E59-1AADD5B94E7E}"/>
              </a:ext>
            </a:extLst>
          </p:cNvPr>
          <p:cNvSpPr/>
          <p:nvPr/>
        </p:nvSpPr>
        <p:spPr>
          <a:xfrm>
            <a:off x="5432482" y="4189998"/>
            <a:ext cx="1502228" cy="42920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5DB00C3-976A-B436-8E34-A47E0617AA1B}"/>
              </a:ext>
            </a:extLst>
          </p:cNvPr>
          <p:cNvSpPr txBox="1"/>
          <p:nvPr/>
        </p:nvSpPr>
        <p:spPr>
          <a:xfrm>
            <a:off x="8597388" y="5339180"/>
            <a:ext cx="20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Knight et al. </a:t>
            </a:r>
            <a:r>
              <a:rPr lang="en-CA" i="1" dirty="0"/>
              <a:t>in prep</a:t>
            </a:r>
            <a:endParaRPr lang="en-CA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8C6650E4-F822-78CB-3CA6-57F86AF58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419" y="2799255"/>
            <a:ext cx="4361501" cy="24853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34FBFF5-FF3B-ECBA-B3D0-011583983001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84AC6A-75DD-1A0C-BDD9-41E63DB49B1D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6EC88927-CB00-5A39-260F-35F9512BE72B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13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0C10C1B-C1B8-EE8A-80E3-22211C180E96}"/>
              </a:ext>
            </a:extLst>
          </p:cNvPr>
          <p:cNvSpPr txBox="1"/>
          <p:nvPr/>
        </p:nvSpPr>
        <p:spPr>
          <a:xfrm>
            <a:off x="324238" y="1203648"/>
            <a:ext cx="62732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Trying to explain everything in your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chemeClr val="accent1"/>
                </a:solidFill>
              </a:rPr>
              <a:t>Focus on including paths that are relevant to your hypotheses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4C7CB3-2DB9-4AB0-F220-8D2FAB0DFBB6}"/>
              </a:ext>
            </a:extLst>
          </p:cNvPr>
          <p:cNvSpPr txBox="1">
            <a:spLocks/>
          </p:cNvSpPr>
          <p:nvPr/>
        </p:nvSpPr>
        <p:spPr>
          <a:xfrm>
            <a:off x="83199" y="6400799"/>
            <a:ext cx="3789005" cy="3819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Step 1: Describe your 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326DC-6BA1-7C52-9E82-7E637706116C}"/>
              </a:ext>
            </a:extLst>
          </p:cNvPr>
          <p:cNvSpPr txBox="1"/>
          <p:nvPr/>
        </p:nvSpPr>
        <p:spPr>
          <a:xfrm>
            <a:off x="3371461" y="243211"/>
            <a:ext cx="5449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>
                <a:latin typeface="+mj-lt"/>
              </a:rPr>
              <a:t>Common pitfalls to avoid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650542F-C0FD-DDF8-9260-BE3DAC0241BF}"/>
              </a:ext>
            </a:extLst>
          </p:cNvPr>
          <p:cNvGrpSpPr/>
          <p:nvPr/>
        </p:nvGrpSpPr>
        <p:grpSpPr>
          <a:xfrm>
            <a:off x="1" y="6316823"/>
            <a:ext cx="3956179" cy="541177"/>
            <a:chOff x="1" y="6316823"/>
            <a:chExt cx="3956179" cy="54117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4F6A919-B144-A191-8193-70A5C3DE554D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Title 1">
              <a:extLst>
                <a:ext uri="{FF2B5EF4-FFF2-40B4-BE49-F238E27FC236}">
                  <a16:creationId xmlns:a16="http://schemas.microsoft.com/office/drawing/2014/main" id="{EAE520E7-B872-36A8-B2BF-FCE9EF9530A8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807F1EE-CC1A-19BD-C74C-4C32B3B7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749" y="3046824"/>
            <a:ext cx="4728448" cy="305355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2111269-71A6-D43F-9717-95DB6C49A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56" y="3450216"/>
            <a:ext cx="3961936" cy="2246769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ABA95B7-A49B-5A78-CD5F-E0FA99B2A97F}"/>
              </a:ext>
            </a:extLst>
          </p:cNvPr>
          <p:cNvCxnSpPr>
            <a:cxnSpLocks/>
            <a:stCxn id="106" idx="3"/>
          </p:cNvCxnSpPr>
          <p:nvPr/>
        </p:nvCxnSpPr>
        <p:spPr>
          <a:xfrm>
            <a:off x="5268192" y="4573601"/>
            <a:ext cx="17455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08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5C3D-E271-9568-4333-1A4318F1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4000" dirty="0"/>
              <a:t>A few last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B8C8-63D0-3D03-0446-C519D3C79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Document how and why you build your causal diagrams (preferably from </a:t>
            </a:r>
            <a:r>
              <a:rPr lang="en-CA" b="1" dirty="0"/>
              <a:t>Day 1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/>
              <a:t>R Markdown is a great tool for creating this documentation</a:t>
            </a:r>
          </a:p>
          <a:p>
            <a:endParaRPr lang="en-CA" dirty="0"/>
          </a:p>
          <a:p>
            <a:r>
              <a:rPr lang="en-CA" dirty="0"/>
              <a:t>Get external feedback on your causal diagram before moving forward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30108C-8223-0C0A-277E-476E3C895906}"/>
              </a:ext>
            </a:extLst>
          </p:cNvPr>
          <p:cNvSpPr txBox="1">
            <a:spLocks/>
          </p:cNvSpPr>
          <p:nvPr/>
        </p:nvSpPr>
        <p:spPr>
          <a:xfrm>
            <a:off x="83199" y="6410130"/>
            <a:ext cx="3789005" cy="3819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Step 1: Describe your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3D69E2-B08B-9AC6-DFD2-4CF18E034B17}"/>
              </a:ext>
            </a:extLst>
          </p:cNvPr>
          <p:cNvGrpSpPr/>
          <p:nvPr/>
        </p:nvGrpSpPr>
        <p:grpSpPr>
          <a:xfrm>
            <a:off x="1" y="6326154"/>
            <a:ext cx="3956179" cy="541177"/>
            <a:chOff x="1" y="6316823"/>
            <a:chExt cx="3956179" cy="5411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CEC34F-836A-4A94-5652-D561BAD7F4B2}"/>
                </a:ext>
              </a:extLst>
            </p:cNvPr>
            <p:cNvSpPr/>
            <p:nvPr/>
          </p:nvSpPr>
          <p:spPr>
            <a:xfrm>
              <a:off x="1" y="6316823"/>
              <a:ext cx="3956179" cy="54117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41E17E63-2067-F56B-F99E-6530A804D23E}"/>
                </a:ext>
              </a:extLst>
            </p:cNvPr>
            <p:cNvSpPr txBox="1">
              <a:spLocks/>
            </p:cNvSpPr>
            <p:nvPr/>
          </p:nvSpPr>
          <p:spPr>
            <a:xfrm>
              <a:off x="83199" y="6400799"/>
              <a:ext cx="3789005" cy="38193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1: Describe your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127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3260-F08C-2AC2-E48E-79B057FDE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Design your statistical model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166AB-445E-06FA-ACC5-06EB2521E347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4BF4AB-0C4E-3898-F70E-CBACBB1D8CA6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FE239E5-40CC-3B6A-4261-BA72D09936A5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83BB309-6C4C-C9EB-CA62-928DD256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079" y="2776683"/>
            <a:ext cx="3212886" cy="1923855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AA96B698-7362-811B-ADEE-04B39EA5667C}"/>
              </a:ext>
            </a:extLst>
          </p:cNvPr>
          <p:cNvSpPr/>
          <p:nvPr/>
        </p:nvSpPr>
        <p:spPr>
          <a:xfrm>
            <a:off x="5546690" y="3562764"/>
            <a:ext cx="1607736" cy="35169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0C945-6681-55D9-1187-39F82A387C22}"/>
              </a:ext>
            </a:extLst>
          </p:cNvPr>
          <p:cNvSpPr txBox="1"/>
          <p:nvPr/>
        </p:nvSpPr>
        <p:spPr>
          <a:xfrm>
            <a:off x="7398937" y="2776683"/>
            <a:ext cx="30312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4000" dirty="0">
                <a:solidFill>
                  <a:schemeClr val="accent6"/>
                </a:solidFill>
              </a:rPr>
              <a:t>B</a:t>
            </a:r>
            <a:r>
              <a:rPr lang="en-CA" sz="4000" dirty="0"/>
              <a:t> ~ </a:t>
            </a:r>
            <a:r>
              <a:rPr lang="en-CA" sz="4000" dirty="0">
                <a:solidFill>
                  <a:schemeClr val="accent4"/>
                </a:solidFill>
              </a:rPr>
              <a:t>A</a:t>
            </a:r>
          </a:p>
          <a:p>
            <a:r>
              <a:rPr lang="en-CA" sz="4000" dirty="0">
                <a:solidFill>
                  <a:srgbClr val="7030A0"/>
                </a:solidFill>
              </a:rPr>
              <a:t>C</a:t>
            </a:r>
            <a:r>
              <a:rPr lang="en-CA" sz="4000" dirty="0"/>
              <a:t> ~ </a:t>
            </a:r>
            <a:r>
              <a:rPr lang="en-CA" sz="4000" dirty="0">
                <a:solidFill>
                  <a:schemeClr val="accent4"/>
                </a:solidFill>
              </a:rPr>
              <a:t>A</a:t>
            </a:r>
          </a:p>
          <a:p>
            <a:r>
              <a:rPr lang="en-CA" sz="4000" dirty="0">
                <a:solidFill>
                  <a:schemeClr val="accent1"/>
                </a:solidFill>
              </a:rPr>
              <a:t>D</a:t>
            </a:r>
            <a:r>
              <a:rPr lang="en-CA" sz="4000" dirty="0"/>
              <a:t> ~ </a:t>
            </a:r>
            <a:r>
              <a:rPr lang="en-CA" sz="4000" dirty="0">
                <a:solidFill>
                  <a:schemeClr val="accent6"/>
                </a:solidFill>
              </a:rPr>
              <a:t>B</a:t>
            </a:r>
            <a:r>
              <a:rPr lang="en-CA" sz="4000" dirty="0"/>
              <a:t> + </a:t>
            </a:r>
            <a:r>
              <a:rPr lang="en-CA" sz="4000" dirty="0">
                <a:solidFill>
                  <a:srgbClr val="7030A0"/>
                </a:solidFill>
              </a:rPr>
              <a:t>C</a:t>
            </a:r>
            <a:r>
              <a:rPr lang="en-CA" sz="4000" dirty="0"/>
              <a:t> + </a:t>
            </a:r>
            <a:r>
              <a:rPr lang="en-CA" sz="4000" dirty="0">
                <a:solidFill>
                  <a:schemeClr val="accent4"/>
                </a:solidFill>
              </a:rPr>
              <a:t>A</a:t>
            </a:r>
            <a:r>
              <a:rPr lang="en-CA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968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43942-DC4A-D0B6-81F6-CE01B109B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You know more than you think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7863-1089-4610-6FD0-6E35F5F4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building blocks of SEMs are techniques you may already know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Linear models</a:t>
            </a:r>
          </a:p>
          <a:p>
            <a:r>
              <a:rPr lang="en-CA" dirty="0"/>
              <a:t>Generalized linear models</a:t>
            </a:r>
          </a:p>
          <a:p>
            <a:r>
              <a:rPr lang="en-CA" dirty="0"/>
              <a:t>Generalized additive models</a:t>
            </a:r>
          </a:p>
          <a:p>
            <a:r>
              <a:rPr lang="en-CA" dirty="0"/>
              <a:t>Multilevel models</a:t>
            </a:r>
          </a:p>
          <a:p>
            <a:r>
              <a:rPr lang="en-CA" dirty="0"/>
              <a:t>Bayesian models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AADDE8B-71A8-A7C6-7C1F-63500DA21F6B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7024E4-9427-6185-51AB-6C574331C7CC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C40A77A-F1CE-ED64-A953-0A676743917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75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47DAC1-2FC5-4ABB-9EF6-08EFDF417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2" y="1638134"/>
            <a:ext cx="6213419" cy="4959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C252D2-5512-4B77-A6EF-F7A8F846C6A7}"/>
              </a:ext>
            </a:extLst>
          </p:cNvPr>
          <p:cNvSpPr txBox="1"/>
          <p:nvPr/>
        </p:nvSpPr>
        <p:spPr>
          <a:xfrm>
            <a:off x="64649" y="6488668"/>
            <a:ext cx="21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McElreath et al. 2020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97D5FE-4C7E-49C7-9E3C-C49199626D86}"/>
              </a:ext>
            </a:extLst>
          </p:cNvPr>
          <p:cNvGrpSpPr/>
          <p:nvPr/>
        </p:nvGrpSpPr>
        <p:grpSpPr>
          <a:xfrm>
            <a:off x="8133579" y="2513125"/>
            <a:ext cx="3334767" cy="4005962"/>
            <a:chOff x="8133579" y="2513125"/>
            <a:chExt cx="3334767" cy="40059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C9236B-A647-47B5-8E74-670D582C3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3579" y="2586332"/>
              <a:ext cx="3074577" cy="39327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19B4DF-532D-444D-966C-7E8C2597D987}"/>
                </a:ext>
              </a:extLst>
            </p:cNvPr>
            <p:cNvSpPr/>
            <p:nvPr/>
          </p:nvSpPr>
          <p:spPr>
            <a:xfrm>
              <a:off x="11143881" y="2513125"/>
              <a:ext cx="324465" cy="241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F87027AE-27C2-081A-4A94-C80096EE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4000" dirty="0"/>
              <a:t>Undergraduate statistics training often looks </a:t>
            </a:r>
            <a:br>
              <a:rPr lang="en-CA" sz="4000" dirty="0"/>
            </a:br>
            <a:r>
              <a:rPr lang="en-CA" sz="4000" dirty="0"/>
              <a:t>something like this</a:t>
            </a:r>
          </a:p>
        </p:txBody>
      </p:sp>
    </p:spTree>
    <p:extLst>
      <p:ext uri="{BB962C8B-B14F-4D97-AF65-F5344CB8AC3E}">
        <p14:creationId xmlns:p14="http://schemas.microsoft.com/office/powerpoint/2010/main" val="4091196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enough data? (5/path minimum)</a:t>
            </a:r>
          </a:p>
          <a:p>
            <a:r>
              <a:rPr lang="en-CA" dirty="0">
                <a:solidFill>
                  <a:schemeClr val="bg1"/>
                </a:solidFill>
              </a:rPr>
              <a:t>Are my data spatial or temporal?</a:t>
            </a:r>
          </a:p>
          <a:p>
            <a:r>
              <a:rPr lang="en-CA" dirty="0">
                <a:solidFill>
                  <a:schemeClr val="bg1"/>
                </a:solidFill>
              </a:rPr>
              <a:t>Are my data hierarchical?</a:t>
            </a:r>
          </a:p>
          <a:p>
            <a:r>
              <a:rPr lang="en-CA" dirty="0">
                <a:solidFill>
                  <a:schemeClr val="bg1"/>
                </a:solidFill>
              </a:rPr>
              <a:t>What probability distributions best describe my response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301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/>
              <a:t>Do I have enough data? </a:t>
            </a:r>
            <a:r>
              <a:rPr lang="en-CA" dirty="0">
                <a:solidFill>
                  <a:srgbClr val="FF0000"/>
                </a:solidFill>
              </a:rPr>
              <a:t>(5/path minimum)</a:t>
            </a:r>
          </a:p>
          <a:p>
            <a:r>
              <a:rPr lang="en-CA" dirty="0">
                <a:solidFill>
                  <a:schemeClr val="bg1"/>
                </a:solidFill>
              </a:rPr>
              <a:t>Are my data spatial or temporal?</a:t>
            </a:r>
          </a:p>
          <a:p>
            <a:r>
              <a:rPr lang="en-CA" dirty="0">
                <a:solidFill>
                  <a:schemeClr val="bg1"/>
                </a:solidFill>
              </a:rPr>
              <a:t>Are my data hierarchical?</a:t>
            </a:r>
          </a:p>
          <a:p>
            <a:r>
              <a:rPr lang="en-CA" dirty="0">
                <a:solidFill>
                  <a:schemeClr val="bg1"/>
                </a:solidFill>
              </a:rPr>
              <a:t>What probability distributions best describe my response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13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/>
              <a:t>Do I have enough data? </a:t>
            </a:r>
            <a:r>
              <a:rPr lang="en-CA" dirty="0">
                <a:solidFill>
                  <a:srgbClr val="FF0000"/>
                </a:solidFill>
              </a:rPr>
              <a:t>(5/path minimum)</a:t>
            </a:r>
          </a:p>
          <a:p>
            <a:r>
              <a:rPr lang="en-CA" dirty="0"/>
              <a:t>Are my data spatial or temporal?</a:t>
            </a:r>
          </a:p>
          <a:p>
            <a:r>
              <a:rPr lang="en-CA" dirty="0">
                <a:solidFill>
                  <a:schemeClr val="bg1"/>
                </a:solidFill>
              </a:rPr>
              <a:t>Are my data hierarchical?</a:t>
            </a:r>
          </a:p>
          <a:p>
            <a:r>
              <a:rPr lang="en-CA" dirty="0">
                <a:solidFill>
                  <a:schemeClr val="bg1"/>
                </a:solidFill>
              </a:rPr>
              <a:t>What probability distributions best describe my response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92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/>
              <a:t>Do I have enough data? </a:t>
            </a:r>
            <a:r>
              <a:rPr lang="en-CA" dirty="0">
                <a:solidFill>
                  <a:srgbClr val="FF0000"/>
                </a:solidFill>
              </a:rPr>
              <a:t>(5/path minimum)</a:t>
            </a:r>
          </a:p>
          <a:p>
            <a:r>
              <a:rPr lang="en-CA" dirty="0"/>
              <a:t>Are my data spatial or temporal?</a:t>
            </a:r>
          </a:p>
          <a:p>
            <a:r>
              <a:rPr lang="en-CA" dirty="0"/>
              <a:t>Are my data hierarchical?</a:t>
            </a:r>
          </a:p>
          <a:p>
            <a:r>
              <a:rPr lang="en-CA" dirty="0">
                <a:solidFill>
                  <a:schemeClr val="bg1"/>
                </a:solidFill>
              </a:rPr>
              <a:t>What probability distributions best describe my response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79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/>
              <a:t>Do I have enough data? </a:t>
            </a:r>
            <a:r>
              <a:rPr lang="en-CA" dirty="0">
                <a:solidFill>
                  <a:srgbClr val="FF0000"/>
                </a:solidFill>
              </a:rPr>
              <a:t>(5/path minimum)</a:t>
            </a:r>
          </a:p>
          <a:p>
            <a:r>
              <a:rPr lang="en-CA" dirty="0"/>
              <a:t>Are my data spatial or temporal?</a:t>
            </a:r>
          </a:p>
          <a:p>
            <a:r>
              <a:rPr lang="en-CA" dirty="0"/>
              <a:t>Are my data hierarchical?</a:t>
            </a:r>
          </a:p>
          <a:p>
            <a:r>
              <a:rPr lang="en-CA" dirty="0"/>
              <a:t>What probability distributions best describe my response variables?</a:t>
            </a:r>
          </a:p>
          <a:p>
            <a:r>
              <a:rPr lang="en-CA" dirty="0">
                <a:solidFill>
                  <a:schemeClr val="bg1"/>
                </a:solidFill>
              </a:rPr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513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Do I have data for all of my variables?</a:t>
            </a:r>
          </a:p>
          <a:p>
            <a:r>
              <a:rPr lang="en-CA" dirty="0"/>
              <a:t>Do I have enough data? </a:t>
            </a:r>
            <a:r>
              <a:rPr lang="en-CA" dirty="0">
                <a:solidFill>
                  <a:srgbClr val="FF0000"/>
                </a:solidFill>
              </a:rPr>
              <a:t>(5/path minimum)</a:t>
            </a:r>
          </a:p>
          <a:p>
            <a:r>
              <a:rPr lang="en-CA" dirty="0"/>
              <a:t>Are my data spatial or temporal?</a:t>
            </a:r>
          </a:p>
          <a:p>
            <a:r>
              <a:rPr lang="en-CA" dirty="0"/>
              <a:t>Are my data hierarchical?</a:t>
            </a:r>
          </a:p>
          <a:p>
            <a:r>
              <a:rPr lang="en-CA" dirty="0"/>
              <a:t>What probability distributions best describe my response variables?</a:t>
            </a:r>
          </a:p>
          <a:p>
            <a:r>
              <a:rPr lang="en-CA" dirty="0"/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9309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771A-3BAD-B498-F369-23926E8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000" dirty="0"/>
              <a:t>Some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24E7-2245-B89C-DE76-38DE42CE9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Do I have data for all of my variables?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Do I have enough data? (5/path minimum)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Are my data spatial or temporal? </a:t>
            </a:r>
          </a:p>
          <a:p>
            <a:r>
              <a:rPr lang="en-CA" dirty="0"/>
              <a:t>Are my data hierarchical?</a:t>
            </a:r>
          </a:p>
          <a:p>
            <a:r>
              <a:rPr lang="en-CA" dirty="0"/>
              <a:t>What probability distributions best describe my response variables?</a:t>
            </a:r>
          </a:p>
          <a:p>
            <a:r>
              <a:rPr lang="en-CA" dirty="0"/>
              <a:t>Do I have any latent or composite variables in my system?</a:t>
            </a:r>
          </a:p>
          <a:p>
            <a:endParaRPr lang="en-C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E82ECB-9BCE-0985-FE97-BCDF33200C6A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C18D2F-054F-DE9C-A701-E50E24712CC0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1C2F1D2-106F-7F05-6A7B-A4D887DF3A7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9805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D8F-142C-4755-C91D-F6B64B4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600" dirty="0"/>
              <a:t>What type of SEM should I build?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15AF92-0BFE-2B39-A245-93B2BF7DB0EF}"/>
              </a:ext>
            </a:extLst>
          </p:cNvPr>
          <p:cNvSpPr txBox="1"/>
          <p:nvPr/>
        </p:nvSpPr>
        <p:spPr>
          <a:xfrm>
            <a:off x="1006507" y="2212512"/>
            <a:ext cx="4349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All of my response variables are normally distributed and non-hierarchical </a:t>
            </a:r>
            <a:r>
              <a:rPr lang="en-CA" sz="2400" i="1" dirty="0"/>
              <a:t>because I’m the luckiest person in the world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96B94-BEB8-BB3E-A196-BBA16F468020}"/>
              </a:ext>
            </a:extLst>
          </p:cNvPr>
          <p:cNvSpPr txBox="1"/>
          <p:nvPr/>
        </p:nvSpPr>
        <p:spPr>
          <a:xfrm>
            <a:off x="7224764" y="2766509"/>
            <a:ext cx="469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Traditional variance-covariance SEM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CCCDC88-1F02-2A13-E89F-7F5C06E770F7}"/>
              </a:ext>
            </a:extLst>
          </p:cNvPr>
          <p:cNvSpPr/>
          <p:nvPr/>
        </p:nvSpPr>
        <p:spPr>
          <a:xfrm>
            <a:off x="5355770" y="2824761"/>
            <a:ext cx="1657979" cy="3451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8063D6-AF9F-1BE5-AFE4-ADAE3E80AFAF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FC00B5B-627E-63C3-083D-FD36E7579F1F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D8F55C9E-6DCF-D657-BDA4-CE01574FEBEA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03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D8F-142C-4755-C91D-F6B64B4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600" dirty="0"/>
              <a:t>What type of SEM should I build?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AB19AE-0784-DE11-8582-85EA0B0F092C}"/>
              </a:ext>
            </a:extLst>
          </p:cNvPr>
          <p:cNvSpPr txBox="1"/>
          <p:nvPr/>
        </p:nvSpPr>
        <p:spPr>
          <a:xfrm>
            <a:off x="1006507" y="2212512"/>
            <a:ext cx="4349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All of my response variables are normally distributed and non-hierarchical </a:t>
            </a:r>
            <a:r>
              <a:rPr lang="en-CA" sz="2400" i="1" dirty="0"/>
              <a:t>because I’m the luckiest person in the 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55B8D5-A4AA-AC63-0558-8FF8F2643E2E}"/>
              </a:ext>
            </a:extLst>
          </p:cNvPr>
          <p:cNvSpPr txBox="1"/>
          <p:nvPr/>
        </p:nvSpPr>
        <p:spPr>
          <a:xfrm>
            <a:off x="1178167" y="4286794"/>
            <a:ext cx="3545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At least one of my response variables is not normally distributed or I have hierarchical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CF34BE-50D5-B554-BFF7-4DEC97DAB7AB}"/>
              </a:ext>
            </a:extLst>
          </p:cNvPr>
          <p:cNvSpPr txBox="1"/>
          <p:nvPr/>
        </p:nvSpPr>
        <p:spPr>
          <a:xfrm>
            <a:off x="7224764" y="2766509"/>
            <a:ext cx="469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Traditional variance-covariance SEM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B1E2E-A1CC-053D-1239-912314A0762F}"/>
              </a:ext>
            </a:extLst>
          </p:cNvPr>
          <p:cNvSpPr txBox="1"/>
          <p:nvPr/>
        </p:nvSpPr>
        <p:spPr>
          <a:xfrm>
            <a:off x="7224764" y="4621326"/>
            <a:ext cx="203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Piecewise SEM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7D0C493-89A3-8A12-CA63-8ACAF1BB87CD}"/>
              </a:ext>
            </a:extLst>
          </p:cNvPr>
          <p:cNvSpPr/>
          <p:nvPr/>
        </p:nvSpPr>
        <p:spPr>
          <a:xfrm>
            <a:off x="5355770" y="2824761"/>
            <a:ext cx="1657979" cy="3451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D56C0C-CF40-68B5-3806-DF905971F719}"/>
              </a:ext>
            </a:extLst>
          </p:cNvPr>
          <p:cNvSpPr/>
          <p:nvPr/>
        </p:nvSpPr>
        <p:spPr>
          <a:xfrm>
            <a:off x="5145173" y="4679578"/>
            <a:ext cx="1657979" cy="3451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4856A2-9329-A86C-7D9E-4059EA1612C1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B2034F-1408-E63E-7D70-D18993277E8E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1953BD59-A9AA-EC2E-9B18-773A8BF0D2A7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321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8D8F-142C-4755-C91D-F6B64B4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600" dirty="0"/>
              <a:t>What type of SEM should I build?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1FBE9C-34FA-32EE-7727-D2543062A166}"/>
              </a:ext>
            </a:extLst>
          </p:cNvPr>
          <p:cNvSpPr txBox="1"/>
          <p:nvPr/>
        </p:nvSpPr>
        <p:spPr>
          <a:xfrm>
            <a:off x="1006507" y="2212512"/>
            <a:ext cx="4349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All of my response variables are normally distributed and non-hierarchical </a:t>
            </a:r>
            <a:r>
              <a:rPr lang="en-CA" sz="2400" i="1" dirty="0"/>
              <a:t>because I’m the luckiest person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F2370-80FB-9AC1-75F5-C1A58E724DDB}"/>
              </a:ext>
            </a:extLst>
          </p:cNvPr>
          <p:cNvSpPr txBox="1"/>
          <p:nvPr/>
        </p:nvSpPr>
        <p:spPr>
          <a:xfrm>
            <a:off x="1178167" y="4286794"/>
            <a:ext cx="35453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At least one of my response variables is not normally distributed or I have hierarchical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43E3B-8E88-1350-F537-1E6A993740FF}"/>
              </a:ext>
            </a:extLst>
          </p:cNvPr>
          <p:cNvSpPr txBox="1"/>
          <p:nvPr/>
        </p:nvSpPr>
        <p:spPr>
          <a:xfrm>
            <a:off x="7224764" y="2766509"/>
            <a:ext cx="4694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Traditional variance-covariance SEM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951DE-42CF-0E0A-2325-DEF66A8175E5}"/>
              </a:ext>
            </a:extLst>
          </p:cNvPr>
          <p:cNvSpPr txBox="1"/>
          <p:nvPr/>
        </p:nvSpPr>
        <p:spPr>
          <a:xfrm>
            <a:off x="7224764" y="4621326"/>
            <a:ext cx="203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Piecewise SEM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1B151C0-0928-3F0C-A1B9-A773961875C8}"/>
              </a:ext>
            </a:extLst>
          </p:cNvPr>
          <p:cNvSpPr/>
          <p:nvPr/>
        </p:nvSpPr>
        <p:spPr>
          <a:xfrm>
            <a:off x="5355770" y="2824761"/>
            <a:ext cx="1657979" cy="3451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41ED1E-C4EF-5159-303F-F1E906B9DBA7}"/>
              </a:ext>
            </a:extLst>
          </p:cNvPr>
          <p:cNvSpPr/>
          <p:nvPr/>
        </p:nvSpPr>
        <p:spPr>
          <a:xfrm>
            <a:off x="5145173" y="4679578"/>
            <a:ext cx="1657979" cy="3451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E838F3-50FC-9591-0816-C780D88C0485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3AB9A3-6344-39AC-80A8-316D3104E44F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957D2AF-3E15-511D-C94C-329A7E72E4E3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8D7CC48-4E6D-544D-97E0-D852AE7B6DED}"/>
              </a:ext>
            </a:extLst>
          </p:cNvPr>
          <p:cNvSpPr/>
          <p:nvPr/>
        </p:nvSpPr>
        <p:spPr>
          <a:xfrm>
            <a:off x="1178168" y="3989196"/>
            <a:ext cx="8287380" cy="2170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49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9F966A-0C45-8AEA-EB30-34476628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But ecology is complicated-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B890F7-B873-810F-113D-1400517FA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27" y="2371726"/>
            <a:ext cx="5164430" cy="1861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D4EC81-DAFB-BAF8-8061-9F6CB7CB72C7}"/>
              </a:ext>
            </a:extLst>
          </p:cNvPr>
          <p:cNvSpPr txBox="1"/>
          <p:nvPr/>
        </p:nvSpPr>
        <p:spPr>
          <a:xfrm>
            <a:off x="558521" y="4089993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Altieri et al. 2012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25A5B-D13C-2D84-ADB9-00E4F4ADACDC}"/>
              </a:ext>
            </a:extLst>
          </p:cNvPr>
          <p:cNvSpPr txBox="1"/>
          <p:nvPr/>
        </p:nvSpPr>
        <p:spPr>
          <a:xfrm>
            <a:off x="766320" y="4610834"/>
            <a:ext cx="45160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Ecosystems are characterized </a:t>
            </a:r>
          </a:p>
          <a:p>
            <a:pPr algn="ctr"/>
            <a:r>
              <a:rPr lang="en-CA" sz="2800" dirty="0"/>
              <a:t>by direct and indirect effects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6201A9-6651-A47D-97B1-40696CF4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45" y="2171800"/>
            <a:ext cx="2478056" cy="22617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5F6B9B-43A8-BEB8-F60C-BBA6CB3314DC}"/>
              </a:ext>
            </a:extLst>
          </p:cNvPr>
          <p:cNvSpPr txBox="1"/>
          <p:nvPr/>
        </p:nvSpPr>
        <p:spPr>
          <a:xfrm>
            <a:off x="6384590" y="4395389"/>
            <a:ext cx="57735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Not all ecological concepts </a:t>
            </a:r>
          </a:p>
          <a:p>
            <a:pPr algn="ctr"/>
            <a:r>
              <a:rPr lang="en-CA" sz="2800" dirty="0"/>
              <a:t>are directly measurable </a:t>
            </a:r>
          </a:p>
          <a:p>
            <a:pPr algn="ctr"/>
            <a:r>
              <a:rPr lang="en-CA" sz="2800" dirty="0"/>
              <a:t>(e.g., biodiversity, ecosystem function)</a:t>
            </a:r>
          </a:p>
        </p:txBody>
      </p:sp>
    </p:spTree>
    <p:extLst>
      <p:ext uri="{BB962C8B-B14F-4D97-AF65-F5344CB8AC3E}">
        <p14:creationId xmlns:p14="http://schemas.microsoft.com/office/powerpoint/2010/main" val="2555631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A9FA-31F3-E54E-C8D9-4B1FDC123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09" y="160774"/>
            <a:ext cx="6446855" cy="237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i="1" dirty="0"/>
              <a:t>lavaan </a:t>
            </a:r>
          </a:p>
          <a:p>
            <a:r>
              <a:rPr lang="en-CA" sz="2400" dirty="0"/>
              <a:t>Frequentist package specific to SEMs</a:t>
            </a:r>
          </a:p>
          <a:p>
            <a:r>
              <a:rPr lang="en-CA" sz="2400" b="1" dirty="0"/>
              <a:t>Can</a:t>
            </a:r>
            <a:r>
              <a:rPr lang="en-CA" sz="2400" dirty="0"/>
              <a:t> accommodate latent, composite variables</a:t>
            </a:r>
          </a:p>
          <a:p>
            <a:r>
              <a:rPr lang="en-CA" sz="2400" dirty="0"/>
              <a:t>Designed for “traditional” SEMs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58B38-63E5-E2BF-DDFF-9BF4C1F6C8C3}"/>
              </a:ext>
            </a:extLst>
          </p:cNvPr>
          <p:cNvSpPr txBox="1">
            <a:spLocks/>
          </p:cNvSpPr>
          <p:nvPr/>
        </p:nvSpPr>
        <p:spPr>
          <a:xfrm>
            <a:off x="83200" y="6400799"/>
            <a:ext cx="3229168" cy="3819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Step 3: Code your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A90E5-D394-1007-CD53-5AF0C1F41272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C81F3F-ED3F-DDF3-24B1-7A18A67F966B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4900B08-022B-B416-C712-C9E0177AF81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480AE2D-2288-A025-0BFD-A0AC15D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0229" y="363275"/>
            <a:ext cx="3831772" cy="1327413"/>
          </a:xfrm>
        </p:spPr>
        <p:txBody>
          <a:bodyPr>
            <a:normAutofit/>
          </a:bodyPr>
          <a:lstStyle/>
          <a:p>
            <a:r>
              <a:rPr lang="en-CA" sz="4000" dirty="0"/>
              <a:t>What R package should I use?</a:t>
            </a:r>
          </a:p>
        </p:txBody>
      </p:sp>
    </p:spTree>
    <p:extLst>
      <p:ext uri="{BB962C8B-B14F-4D97-AF65-F5344CB8AC3E}">
        <p14:creationId xmlns:p14="http://schemas.microsoft.com/office/powerpoint/2010/main" val="26332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A9FA-31F3-E54E-C8D9-4B1FDC123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09" y="160774"/>
            <a:ext cx="6446855" cy="237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i="1" dirty="0">
                <a:solidFill>
                  <a:schemeClr val="bg2">
                    <a:lumMod val="50000"/>
                  </a:schemeClr>
                </a:solidFill>
              </a:rPr>
              <a:t>lavaan </a:t>
            </a:r>
          </a:p>
          <a:p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Frequentist package specific to SEMs</a:t>
            </a:r>
          </a:p>
          <a:p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Can</a:t>
            </a: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 accommodate latent, composite variables</a:t>
            </a:r>
          </a:p>
          <a:p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Designed for “traditional” SEMs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58B38-63E5-E2BF-DDFF-9BF4C1F6C8C3}"/>
              </a:ext>
            </a:extLst>
          </p:cNvPr>
          <p:cNvSpPr txBox="1">
            <a:spLocks/>
          </p:cNvSpPr>
          <p:nvPr/>
        </p:nvSpPr>
        <p:spPr>
          <a:xfrm>
            <a:off x="83200" y="6400799"/>
            <a:ext cx="3229168" cy="3819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Step 3: Code your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A90E5-D394-1007-CD53-5AF0C1F41272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C81F3F-ED3F-DDF3-24B1-7A18A67F966B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4900B08-022B-B416-C712-C9E0177AF81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480AE2D-2288-A025-0BFD-A0AC15D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0229" y="363275"/>
            <a:ext cx="3831772" cy="1327413"/>
          </a:xfrm>
        </p:spPr>
        <p:txBody>
          <a:bodyPr>
            <a:normAutofit/>
          </a:bodyPr>
          <a:lstStyle/>
          <a:p>
            <a:r>
              <a:rPr lang="en-CA" sz="4000" dirty="0"/>
              <a:t>What R package should I use?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83675-5E88-343A-35A7-AD4F148ED707}"/>
              </a:ext>
            </a:extLst>
          </p:cNvPr>
          <p:cNvSpPr txBox="1"/>
          <p:nvPr/>
        </p:nvSpPr>
        <p:spPr>
          <a:xfrm>
            <a:off x="130362" y="2815914"/>
            <a:ext cx="63640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i="1" dirty="0"/>
              <a:t>piecewiseSEM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Frequentist package specific to SEMs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Can’t accommodate latent, composite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Model structure must be acyclic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Designed for non-normal data, hierarchical data</a:t>
            </a:r>
          </a:p>
          <a:p>
            <a:pPr marL="0" indent="0"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69688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A9FA-31F3-E54E-C8D9-4B1FDC123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09" y="160774"/>
            <a:ext cx="6446855" cy="237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i="1" dirty="0">
                <a:solidFill>
                  <a:schemeClr val="bg2">
                    <a:lumMod val="50000"/>
                  </a:schemeClr>
                </a:solidFill>
              </a:rPr>
              <a:t>lavaan </a:t>
            </a:r>
          </a:p>
          <a:p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Frequentist package specific to SEMs</a:t>
            </a:r>
          </a:p>
          <a:p>
            <a:r>
              <a:rPr lang="en-CA" sz="2400" b="1" dirty="0">
                <a:solidFill>
                  <a:schemeClr val="bg2">
                    <a:lumMod val="50000"/>
                  </a:schemeClr>
                </a:solidFill>
              </a:rPr>
              <a:t>Can</a:t>
            </a: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 accommodate latent, composite variables</a:t>
            </a:r>
          </a:p>
          <a:p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Designed for “traditional” SEMs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CA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58B38-63E5-E2BF-DDFF-9BF4C1F6C8C3}"/>
              </a:ext>
            </a:extLst>
          </p:cNvPr>
          <p:cNvSpPr txBox="1">
            <a:spLocks/>
          </p:cNvSpPr>
          <p:nvPr/>
        </p:nvSpPr>
        <p:spPr>
          <a:xfrm>
            <a:off x="83200" y="6400799"/>
            <a:ext cx="3229168" cy="3819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/>
              <a:t>Step 3: Code your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9A90E5-D394-1007-CD53-5AF0C1F41272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C81F3F-ED3F-DDF3-24B1-7A18A67F966B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34900B08-022B-B416-C712-C9E0177AF81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480AE2D-2288-A025-0BFD-A0AC15D89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0229" y="363275"/>
            <a:ext cx="3831772" cy="1327413"/>
          </a:xfrm>
        </p:spPr>
        <p:txBody>
          <a:bodyPr>
            <a:normAutofit/>
          </a:bodyPr>
          <a:lstStyle/>
          <a:p>
            <a:r>
              <a:rPr lang="en-CA" sz="4000" dirty="0"/>
              <a:t>What R package should I use?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628A5-92B5-FD4A-9900-D6E950ACBB1E}"/>
              </a:ext>
            </a:extLst>
          </p:cNvPr>
          <p:cNvSpPr txBox="1"/>
          <p:nvPr/>
        </p:nvSpPr>
        <p:spPr>
          <a:xfrm>
            <a:off x="6539021" y="2777838"/>
            <a:ext cx="60993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i="1" dirty="0"/>
              <a:t>brms</a:t>
            </a:r>
            <a:r>
              <a:rPr lang="en-CA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General Bayesian modelling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Cannot easily code latent or composite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Model structure must be acyclic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Otherwise extremely 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Allows for tools like posterior predictive checks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Can be slow to run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83675-5E88-343A-35A7-AD4F148ED707}"/>
              </a:ext>
            </a:extLst>
          </p:cNvPr>
          <p:cNvSpPr txBox="1"/>
          <p:nvPr/>
        </p:nvSpPr>
        <p:spPr>
          <a:xfrm>
            <a:off x="130362" y="2815914"/>
            <a:ext cx="63640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2400" i="1" dirty="0">
                <a:solidFill>
                  <a:schemeClr val="bg2">
                    <a:lumMod val="50000"/>
                  </a:schemeClr>
                </a:solidFill>
              </a:rPr>
              <a:t>piecewiseSEM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Frequentist package specific to SEMs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Can’t accommodate latent, composite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Model structure must be acyclic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50000"/>
                  </a:schemeClr>
                </a:solidFill>
              </a:rPr>
              <a:t>Designed for non-normal data, hierarchical data</a:t>
            </a:r>
          </a:p>
          <a:p>
            <a:pPr marL="0" indent="0">
              <a:buNone/>
            </a:pPr>
            <a:endParaRPr lang="en-CA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02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7747-0D90-A622-6F06-4055A517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Latent variables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480D8-B653-D9E6-F4C1-B2A3FF70A377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81628-0E99-12DB-4C11-732CCA0A54B2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A687260-EF99-B557-4243-BF810133B35E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676B4EF-DBF4-1E0E-44FD-578C1614CB55}"/>
              </a:ext>
            </a:extLst>
          </p:cNvPr>
          <p:cNvSpPr txBox="1"/>
          <p:nvPr/>
        </p:nvSpPr>
        <p:spPr>
          <a:xfrm>
            <a:off x="838200" y="1949380"/>
            <a:ext cx="6772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Latent variables cannot be observed, </a:t>
            </a:r>
          </a:p>
          <a:p>
            <a:r>
              <a:rPr lang="en-CA" sz="2800" dirty="0"/>
              <a:t>but can be represented by </a:t>
            </a:r>
            <a:r>
              <a:rPr lang="en-CA" sz="2800" i="1" dirty="0"/>
              <a:t>indicator variables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94161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7747-0D90-A622-6F06-4055A5171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Latent variables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6480D8-B653-D9E6-F4C1-B2A3FF70A377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E81628-0E99-12DB-4C11-732CCA0A54B2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A687260-EF99-B557-4243-BF810133B35E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676B4EF-DBF4-1E0E-44FD-578C1614CB55}"/>
              </a:ext>
            </a:extLst>
          </p:cNvPr>
          <p:cNvSpPr txBox="1"/>
          <p:nvPr/>
        </p:nvSpPr>
        <p:spPr>
          <a:xfrm>
            <a:off x="838200" y="1949380"/>
            <a:ext cx="67722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Latent variables cannot be observed, </a:t>
            </a:r>
          </a:p>
          <a:p>
            <a:r>
              <a:rPr lang="en-CA" sz="2800" dirty="0"/>
              <a:t>but can be represented by </a:t>
            </a:r>
            <a:r>
              <a:rPr lang="en-CA" sz="2800" i="1" dirty="0"/>
              <a:t>indicator variables</a:t>
            </a:r>
            <a:endParaRPr lang="en-CA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56448-D76F-9EE4-F612-EA105E2057E7}"/>
              </a:ext>
            </a:extLst>
          </p:cNvPr>
          <p:cNvSpPr txBox="1"/>
          <p:nvPr/>
        </p:nvSpPr>
        <p:spPr>
          <a:xfrm>
            <a:off x="838200" y="3183660"/>
            <a:ext cx="44248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Examples of latent variables: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body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biodiversity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habitat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ecosystem function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ecosystem recovery</a:t>
            </a:r>
          </a:p>
        </p:txBody>
      </p:sp>
    </p:spTree>
    <p:extLst>
      <p:ext uri="{BB962C8B-B14F-4D97-AF65-F5344CB8AC3E}">
        <p14:creationId xmlns:p14="http://schemas.microsoft.com/office/powerpoint/2010/main" val="1698222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D19422-A34B-520F-10F1-48B581C4C503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D53635D-248C-1902-174D-3AA55F43979D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3068B978-2B4D-9DFA-8E04-F2AA16EE74EF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3410E3E-7956-06DA-2C2B-1C574A8E1838}"/>
              </a:ext>
            </a:extLst>
          </p:cNvPr>
          <p:cNvSpPr txBox="1"/>
          <p:nvPr/>
        </p:nvSpPr>
        <p:spPr>
          <a:xfrm>
            <a:off x="1682741" y="2240654"/>
            <a:ext cx="1723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body 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C5A65-444F-0E8F-76C7-4BA2C365DC71}"/>
              </a:ext>
            </a:extLst>
          </p:cNvPr>
          <p:cNvSpPr txBox="1"/>
          <p:nvPr/>
        </p:nvSpPr>
        <p:spPr>
          <a:xfrm>
            <a:off x="1205802" y="964641"/>
            <a:ext cx="2657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u="sng" dirty="0"/>
              <a:t>Latent variable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C95EB-5A6B-73FB-43EC-1CD60FFE6996}"/>
              </a:ext>
            </a:extLst>
          </p:cNvPr>
          <p:cNvSpPr txBox="1"/>
          <p:nvPr/>
        </p:nvSpPr>
        <p:spPr>
          <a:xfrm>
            <a:off x="6719769" y="2240653"/>
            <a:ext cx="446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body mass, length, height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BFD2D-C6A0-2EBB-9795-CD8416E77411}"/>
              </a:ext>
            </a:extLst>
          </p:cNvPr>
          <p:cNvSpPr txBox="1"/>
          <p:nvPr/>
        </p:nvSpPr>
        <p:spPr>
          <a:xfrm>
            <a:off x="7115907" y="964641"/>
            <a:ext cx="3251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u="sng" dirty="0"/>
              <a:t>Indicator 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A8AEFA-0329-B341-FF1E-638723A262AC}"/>
              </a:ext>
            </a:extLst>
          </p:cNvPr>
          <p:cNvSpPr txBox="1"/>
          <p:nvPr/>
        </p:nvSpPr>
        <p:spPr>
          <a:xfrm>
            <a:off x="1504567" y="3352819"/>
            <a:ext cx="2122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biodiversity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44E1B7-9B46-C807-94E7-9D7DBC61350E}"/>
              </a:ext>
            </a:extLst>
          </p:cNvPr>
          <p:cNvSpPr txBox="1"/>
          <p:nvPr/>
        </p:nvSpPr>
        <p:spPr>
          <a:xfrm>
            <a:off x="5904272" y="3060790"/>
            <a:ext cx="6096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species richness, species evenness, </a:t>
            </a:r>
          </a:p>
          <a:p>
            <a:pPr algn="ctr"/>
            <a:r>
              <a:rPr lang="en-CA" sz="3200" dirty="0"/>
              <a:t>phylogenetic diversity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918A7-284E-B1B0-C004-8DDDDDF98A4B}"/>
              </a:ext>
            </a:extLst>
          </p:cNvPr>
          <p:cNvSpPr txBox="1"/>
          <p:nvPr/>
        </p:nvSpPr>
        <p:spPr>
          <a:xfrm>
            <a:off x="389281" y="4557699"/>
            <a:ext cx="4359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habitat quality (seagrass)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0FFCF-E67A-F083-FFC4-7BB629D24241}"/>
              </a:ext>
            </a:extLst>
          </p:cNvPr>
          <p:cNvSpPr txBox="1"/>
          <p:nvPr/>
        </p:nvSpPr>
        <p:spPr>
          <a:xfrm>
            <a:off x="6512887" y="4557699"/>
            <a:ext cx="48796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3200" dirty="0"/>
              <a:t>shoot density, blade length, </a:t>
            </a:r>
          </a:p>
          <a:p>
            <a:pPr algn="ctr"/>
            <a:r>
              <a:rPr lang="en-CA" sz="3200" dirty="0"/>
              <a:t>patch size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F24D5A-E99F-3298-8EB7-DF8AC6292BB4}"/>
              </a:ext>
            </a:extLst>
          </p:cNvPr>
          <p:cNvCxnSpPr/>
          <p:nvPr/>
        </p:nvCxnSpPr>
        <p:spPr>
          <a:xfrm>
            <a:off x="3702743" y="2562330"/>
            <a:ext cx="25573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DA1CE9-C733-EC3E-9726-5E8B3499137F}"/>
              </a:ext>
            </a:extLst>
          </p:cNvPr>
          <p:cNvCxnSpPr>
            <a:cxnSpLocks/>
          </p:cNvCxnSpPr>
          <p:nvPr/>
        </p:nvCxnSpPr>
        <p:spPr>
          <a:xfrm>
            <a:off x="3821618" y="3619082"/>
            <a:ext cx="18539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5351A7-2CBB-B0BC-03BC-B18E7ABC139E}"/>
              </a:ext>
            </a:extLst>
          </p:cNvPr>
          <p:cNvCxnSpPr>
            <a:cxnSpLocks/>
          </p:cNvCxnSpPr>
          <p:nvPr/>
        </p:nvCxnSpPr>
        <p:spPr>
          <a:xfrm>
            <a:off x="5053343" y="4896898"/>
            <a:ext cx="132401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676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A01B-B56F-4909-B613-111B9B3E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25" y="253331"/>
            <a:ext cx="10515600" cy="1325563"/>
          </a:xfrm>
        </p:spPr>
        <p:txBody>
          <a:bodyPr/>
          <a:lstStyle/>
          <a:p>
            <a:r>
              <a:rPr lang="en-CA" dirty="0"/>
              <a:t>Modelling a latent variable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0654F4-C35E-F363-EB06-AB577D7D70C2}"/>
              </a:ext>
            </a:extLst>
          </p:cNvPr>
          <p:cNvGrpSpPr/>
          <p:nvPr/>
        </p:nvGrpSpPr>
        <p:grpSpPr>
          <a:xfrm>
            <a:off x="1732989" y="2069751"/>
            <a:ext cx="8680241" cy="3717686"/>
            <a:chOff x="1732989" y="2240572"/>
            <a:chExt cx="8680241" cy="37176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287E9F-A5A8-506A-D3BD-3FFE4AD16040}"/>
                </a:ext>
              </a:extLst>
            </p:cNvPr>
            <p:cNvGrpSpPr/>
            <p:nvPr/>
          </p:nvGrpSpPr>
          <p:grpSpPr>
            <a:xfrm>
              <a:off x="1778771" y="3365772"/>
              <a:ext cx="8634459" cy="2592486"/>
              <a:chOff x="1517514" y="3365772"/>
              <a:chExt cx="8634459" cy="259248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EDB2B9-4FCB-C0B2-4333-B02210D15DB1}"/>
                  </a:ext>
                </a:extLst>
              </p:cNvPr>
              <p:cNvGrpSpPr/>
              <p:nvPr/>
            </p:nvGrpSpPr>
            <p:grpSpPr>
              <a:xfrm>
                <a:off x="1517514" y="3365772"/>
                <a:ext cx="8634459" cy="1716385"/>
                <a:chOff x="2719341" y="2556267"/>
                <a:chExt cx="8634459" cy="171638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593E990-66D5-2B60-B27B-7C4D6CF2E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0407" y="2947089"/>
                      <a:ext cx="2783393" cy="132556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7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oMath>
                        </m:oMathPara>
                      </a14:m>
                      <a:endParaRPr lang="en-CA" sz="72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593E990-66D5-2B60-B27B-7C4D6CF2E3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70407" y="2947089"/>
                      <a:ext cx="2783393" cy="1325563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68180AE3-BAD3-A730-BA02-172C70D48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5166" y="3168998"/>
                      <a:ext cx="2248850" cy="881743"/>
                    </a:xfrm>
                    <a:prstGeom prst="rect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68180AE3-BAD3-A730-BA02-172C70D482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5166" y="3168998"/>
                      <a:ext cx="2248850" cy="8817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DF682EA6-A371-DBD1-1AA3-730D7F9D35A8}"/>
                    </a:ext>
                  </a:extLst>
                </p:cNvPr>
                <p:cNvCxnSpPr>
                  <a:cxnSpLocks/>
                  <a:stCxn id="5" idx="2"/>
                  <a:endCxn id="6" idx="3"/>
                </p:cNvCxnSpPr>
                <p:nvPr/>
              </p:nvCxnSpPr>
              <p:spPr>
                <a:xfrm flipH="1" flipV="1">
                  <a:off x="6754016" y="3609870"/>
                  <a:ext cx="1816391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595B118-FE17-D0B4-5C88-B3D14CE92E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39080" y="2556267"/>
                      <a:ext cx="966675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60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595B118-FE17-D0B4-5C88-B3D14CE92E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39080" y="2556267"/>
                      <a:ext cx="966675" cy="9233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7BCA041D-7D34-F4C9-5F4B-7486431ABC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9341" y="3148205"/>
                      <a:ext cx="995529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7BCA041D-7D34-F4C9-5F4B-7486431ABC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9341" y="3148205"/>
                      <a:ext cx="995529" cy="9233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9AC6C87-A5D5-FA88-16F2-9F40222500B2}"/>
                    </a:ext>
                  </a:extLst>
                </p:cNvPr>
                <p:cNvCxnSpPr>
                  <a:cxnSpLocks/>
                  <a:stCxn id="10" idx="3"/>
                  <a:endCxn id="6" idx="1"/>
                </p:cNvCxnSpPr>
                <p:nvPr/>
              </p:nvCxnSpPr>
              <p:spPr>
                <a:xfrm>
                  <a:off x="3714870" y="3609870"/>
                  <a:ext cx="79029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9523C6-4A6C-DCEF-4AE1-2AF15E295627}"/>
                  </a:ext>
                </a:extLst>
              </p:cNvPr>
              <p:cNvSpPr txBox="1"/>
              <p:nvPr/>
            </p:nvSpPr>
            <p:spPr>
              <a:xfrm>
                <a:off x="7470692" y="5082157"/>
                <a:ext cx="2579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3200" dirty="0"/>
                  <a:t>latent variable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E100DF-7D84-F709-AE8D-411223EFF4D2}"/>
                  </a:ext>
                </a:extLst>
              </p:cNvPr>
              <p:cNvSpPr txBox="1"/>
              <p:nvPr/>
            </p:nvSpPr>
            <p:spPr>
              <a:xfrm>
                <a:off x="3549959" y="4881040"/>
                <a:ext cx="17556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200" dirty="0"/>
                  <a:t>indicator </a:t>
                </a:r>
              </a:p>
              <a:p>
                <a:pPr algn="ctr"/>
                <a:r>
                  <a:rPr lang="en-CA" sz="3200" dirty="0"/>
                  <a:t>variable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E565E4-0E85-573B-C423-6DEF15459D28}"/>
                </a:ext>
              </a:extLst>
            </p:cNvPr>
            <p:cNvSpPr txBox="1"/>
            <p:nvPr/>
          </p:nvSpPr>
          <p:spPr>
            <a:xfrm>
              <a:off x="5078116" y="2240572"/>
              <a:ext cx="36074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effect of latent </a:t>
              </a:r>
            </a:p>
            <a:p>
              <a:pPr algn="ctr"/>
              <a:r>
                <a:rPr lang="en-CA" sz="3200" dirty="0"/>
                <a:t>variable on indicator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9B0BE8-6592-362C-F492-5257A79CFD93}"/>
                </a:ext>
              </a:extLst>
            </p:cNvPr>
            <p:cNvSpPr txBox="1"/>
            <p:nvPr/>
          </p:nvSpPr>
          <p:spPr>
            <a:xfrm>
              <a:off x="1732989" y="3535049"/>
              <a:ext cx="1026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error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96FC2-AF1B-6417-01A0-83BD4DD4349E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50F13F-BFCF-82B7-C714-074A312C1335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33A2463-BC8A-E040-9DB3-E92163D16C61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915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A01B-B56F-4909-B613-111B9B3E7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25" y="253331"/>
            <a:ext cx="10515600" cy="1325563"/>
          </a:xfrm>
        </p:spPr>
        <p:txBody>
          <a:bodyPr/>
          <a:lstStyle/>
          <a:p>
            <a:r>
              <a:rPr lang="en-CA" dirty="0"/>
              <a:t>Modelling a latent variable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0654F4-C35E-F363-EB06-AB577D7D70C2}"/>
              </a:ext>
            </a:extLst>
          </p:cNvPr>
          <p:cNvGrpSpPr/>
          <p:nvPr/>
        </p:nvGrpSpPr>
        <p:grpSpPr>
          <a:xfrm>
            <a:off x="1732989" y="2069751"/>
            <a:ext cx="8680241" cy="3717686"/>
            <a:chOff x="1732989" y="2240572"/>
            <a:chExt cx="8680241" cy="371768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8287E9F-A5A8-506A-D3BD-3FFE4AD16040}"/>
                </a:ext>
              </a:extLst>
            </p:cNvPr>
            <p:cNvGrpSpPr/>
            <p:nvPr/>
          </p:nvGrpSpPr>
          <p:grpSpPr>
            <a:xfrm>
              <a:off x="1778771" y="3365772"/>
              <a:ext cx="8634459" cy="2592486"/>
              <a:chOff x="1517514" y="3365772"/>
              <a:chExt cx="8634459" cy="259248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8EDB2B9-4FCB-C0B2-4333-B02210D15DB1}"/>
                  </a:ext>
                </a:extLst>
              </p:cNvPr>
              <p:cNvGrpSpPr/>
              <p:nvPr/>
            </p:nvGrpSpPr>
            <p:grpSpPr>
              <a:xfrm>
                <a:off x="1517514" y="3365772"/>
                <a:ext cx="8634459" cy="1716385"/>
                <a:chOff x="2719341" y="2556267"/>
                <a:chExt cx="8634459" cy="171638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593E990-66D5-2B60-B27B-7C4D6CF2E3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70407" y="2947089"/>
                      <a:ext cx="2783393" cy="1325563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l-GR" sz="7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ξ</m:t>
                            </m:r>
                          </m:oMath>
                        </m:oMathPara>
                      </a14:m>
                      <a:endParaRPr lang="en-CA" sz="72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2593E990-66D5-2B60-B27B-7C4D6CF2E32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70407" y="2947089"/>
                      <a:ext cx="2783393" cy="1325563"/>
                    </a:xfrm>
                    <a:prstGeom prst="ellipse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68180AE3-BAD3-A730-BA02-172C70D48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05166" y="3168998"/>
                      <a:ext cx="2248850" cy="881743"/>
                    </a:xfrm>
                    <a:prstGeom prst="rect">
                      <a:avLst/>
                    </a:prstGeom>
                    <a:ln w="381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CA" sz="4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oMath>
                        </m:oMathPara>
                      </a14:m>
                      <a:endParaRPr lang="en-CA" sz="4800" dirty="0"/>
                    </a:p>
                  </p:txBody>
                </p:sp>
              </mc:Choice>
              <mc:Fallback>
                <p:sp>
                  <p:nvSpPr>
                    <p:cNvPr id="6" name="Rectangle 5">
                      <a:extLst>
                        <a:ext uri="{FF2B5EF4-FFF2-40B4-BE49-F238E27FC236}">
                          <a16:creationId xmlns:a16="http://schemas.microsoft.com/office/drawing/2014/main" id="{68180AE3-BAD3-A730-BA02-172C70D482F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05166" y="3168998"/>
                      <a:ext cx="2248850" cy="881743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 w="381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DF682EA6-A371-DBD1-1AA3-730D7F9D35A8}"/>
                    </a:ext>
                  </a:extLst>
                </p:cNvPr>
                <p:cNvCxnSpPr>
                  <a:cxnSpLocks/>
                  <a:stCxn id="5" idx="2"/>
                  <a:endCxn id="6" idx="3"/>
                </p:cNvCxnSpPr>
                <p:nvPr/>
              </p:nvCxnSpPr>
              <p:spPr>
                <a:xfrm flipH="1" flipV="1">
                  <a:off x="6754016" y="3609870"/>
                  <a:ext cx="1816391" cy="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595B118-FE17-D0B4-5C88-B3D14CE92E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339080" y="2556267"/>
                      <a:ext cx="966675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6000" i="1"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2595B118-FE17-D0B4-5C88-B3D14CE92E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339080" y="2556267"/>
                      <a:ext cx="966675" cy="9233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7BCA041D-7D34-F4C9-5F4B-7486431ABC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719341" y="3148205"/>
                      <a:ext cx="995529" cy="92333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6000" i="1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</m:e>
                              <m:sub>
                                <m:r>
                                  <a:rPr lang="en-CA" sz="6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>
                <p:sp>
                  <p:nvSpPr>
                    <p:cNvPr id="10" name="TextBox 9">
                      <a:extLst>
                        <a:ext uri="{FF2B5EF4-FFF2-40B4-BE49-F238E27FC236}">
                          <a16:creationId xmlns:a16="http://schemas.microsoft.com/office/drawing/2014/main" id="{7BCA041D-7D34-F4C9-5F4B-7486431ABC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19341" y="3148205"/>
                      <a:ext cx="995529" cy="9233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39AC6C87-A5D5-FA88-16F2-9F40222500B2}"/>
                    </a:ext>
                  </a:extLst>
                </p:cNvPr>
                <p:cNvCxnSpPr>
                  <a:cxnSpLocks/>
                  <a:stCxn id="10" idx="3"/>
                  <a:endCxn id="6" idx="1"/>
                </p:cNvCxnSpPr>
                <p:nvPr/>
              </p:nvCxnSpPr>
              <p:spPr>
                <a:xfrm>
                  <a:off x="3714870" y="3609870"/>
                  <a:ext cx="790296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9523C6-4A6C-DCEF-4AE1-2AF15E295627}"/>
                  </a:ext>
                </a:extLst>
              </p:cNvPr>
              <p:cNvSpPr txBox="1"/>
              <p:nvPr/>
            </p:nvSpPr>
            <p:spPr>
              <a:xfrm>
                <a:off x="7470692" y="5082157"/>
                <a:ext cx="257916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3200" dirty="0"/>
                  <a:t>latent variable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E100DF-7D84-F709-AE8D-411223EFF4D2}"/>
                  </a:ext>
                </a:extLst>
              </p:cNvPr>
              <p:cNvSpPr txBox="1"/>
              <p:nvPr/>
            </p:nvSpPr>
            <p:spPr>
              <a:xfrm>
                <a:off x="3549959" y="4881040"/>
                <a:ext cx="1755609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CA" sz="3200" dirty="0"/>
                  <a:t>indicator </a:t>
                </a:r>
              </a:p>
              <a:p>
                <a:pPr algn="ctr"/>
                <a:r>
                  <a:rPr lang="en-CA" sz="3200" dirty="0"/>
                  <a:t>variable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E565E4-0E85-573B-C423-6DEF15459D28}"/>
                </a:ext>
              </a:extLst>
            </p:cNvPr>
            <p:cNvSpPr txBox="1"/>
            <p:nvPr/>
          </p:nvSpPr>
          <p:spPr>
            <a:xfrm>
              <a:off x="5078116" y="2240572"/>
              <a:ext cx="36074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effect of latent </a:t>
              </a:r>
            </a:p>
            <a:p>
              <a:pPr algn="ctr"/>
              <a:r>
                <a:rPr lang="en-CA" sz="3200" dirty="0"/>
                <a:t>variable on indicator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9B0BE8-6592-362C-F492-5257A79CFD93}"/>
                </a:ext>
              </a:extLst>
            </p:cNvPr>
            <p:cNvSpPr txBox="1"/>
            <p:nvPr/>
          </p:nvSpPr>
          <p:spPr>
            <a:xfrm>
              <a:off x="1732989" y="3535049"/>
              <a:ext cx="1026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A" sz="3200" dirty="0"/>
                <a:t>error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C96FC2-AF1B-6417-01A0-83BD4DD4349E}"/>
              </a:ext>
            </a:extLst>
          </p:cNvPr>
          <p:cNvGrpSpPr/>
          <p:nvPr/>
        </p:nvGrpSpPr>
        <p:grpSpPr>
          <a:xfrm>
            <a:off x="1" y="6326154"/>
            <a:ext cx="3617406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50F13F-BFCF-82B7-C714-074A312C1335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33A2463-BC8A-E040-9DB3-E92163D16C61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2: Design your model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9B7ADCB-B2A4-0751-CC99-6A05F25934F9}"/>
              </a:ext>
            </a:extLst>
          </p:cNvPr>
          <p:cNvSpPr txBox="1"/>
          <p:nvPr/>
        </p:nvSpPr>
        <p:spPr>
          <a:xfrm>
            <a:off x="8825856" y="378565"/>
            <a:ext cx="3057119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CA" sz="2400" dirty="0"/>
              <a:t>latent variables can be </a:t>
            </a:r>
          </a:p>
          <a:p>
            <a:pPr algn="ctr"/>
            <a:r>
              <a:rPr lang="en-CA" sz="2400" dirty="0"/>
              <a:t>modelled using the</a:t>
            </a:r>
          </a:p>
          <a:p>
            <a:pPr algn="ctr"/>
            <a:r>
              <a:rPr lang="en-CA" sz="2400" dirty="0"/>
              <a:t> lavaan package</a:t>
            </a:r>
          </a:p>
        </p:txBody>
      </p:sp>
    </p:spTree>
    <p:extLst>
      <p:ext uri="{BB962C8B-B14F-4D97-AF65-F5344CB8AC3E}">
        <p14:creationId xmlns:p14="http://schemas.microsoft.com/office/powerpoint/2010/main" val="2256875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EC5DC7-08E8-5737-5604-45FD925FB1EA}"/>
              </a:ext>
            </a:extLst>
          </p:cNvPr>
          <p:cNvSpPr txBox="1"/>
          <p:nvPr/>
        </p:nvSpPr>
        <p:spPr>
          <a:xfrm>
            <a:off x="5197509" y="5824138"/>
            <a:ext cx="7634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Grace, J. B., &amp; Keeley, J. E. (2006). A structural equation model analysis of postfire plant diversity in California shrublands. </a:t>
            </a:r>
            <a:r>
              <a:rPr lang="en-US" i="1" dirty="0"/>
              <a:t>Ecological Applications: A Publication of the Ecological Society of America</a:t>
            </a:r>
            <a:r>
              <a:rPr lang="en-US" dirty="0"/>
              <a:t>, 16(2), 503–514. 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B65A5-A642-3307-2335-E7C3CCEDD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72" y="1542218"/>
            <a:ext cx="5476800" cy="38466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05C4748-6C61-0E87-4279-E79B18A49E61}"/>
              </a:ext>
            </a:extLst>
          </p:cNvPr>
          <p:cNvSpPr txBox="1">
            <a:spLocks/>
          </p:cNvSpPr>
          <p:nvPr/>
        </p:nvSpPr>
        <p:spPr>
          <a:xfrm>
            <a:off x="6782637" y="216655"/>
            <a:ext cx="5054321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/>
              <a:t>Exercise 2: Coding a classic SEM using </a:t>
            </a:r>
            <a:r>
              <a:rPr lang="en-CA" sz="3200" i="1" dirty="0"/>
              <a:t>piecewiseSEM</a:t>
            </a:r>
            <a:r>
              <a:rPr lang="en-CA" sz="3200" dirty="0"/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95AB1C-F71A-878D-77BE-5E784E97D1AB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B97FB6-3FC1-9E37-170C-0B734B847EBF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169E99FA-AE65-E391-77CE-FC337167ECB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3: Code your model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5408E5-92F7-33E6-4BC8-C412C515668A}"/>
              </a:ext>
            </a:extLst>
          </p:cNvPr>
          <p:cNvSpPr txBox="1"/>
          <p:nvPr/>
        </p:nvSpPr>
        <p:spPr>
          <a:xfrm flipH="1">
            <a:off x="7052402" y="3267679"/>
            <a:ext cx="4367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How do wildfires affect plant diversity across a landscape? </a:t>
            </a:r>
          </a:p>
        </p:txBody>
      </p:sp>
    </p:spTree>
    <p:extLst>
      <p:ext uri="{BB962C8B-B14F-4D97-AF65-F5344CB8AC3E}">
        <p14:creationId xmlns:p14="http://schemas.microsoft.com/office/powerpoint/2010/main" val="374557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6536-CBA2-1485-691F-048EE756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Checking your model 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B16A8-41FB-DA3D-55A1-31A08B53A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Check model fit</a:t>
            </a:r>
          </a:p>
          <a:p>
            <a:r>
              <a:rPr lang="en-CA" sz="3200" dirty="0"/>
              <a:t>Check that your path coefficients make sense!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DB93B0-EB30-930B-4575-6883BA345871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3C4F3C-8BEA-223C-332E-8A5008379AB6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E126B04-29EB-759D-6DAE-A3AC89B8EB49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798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7E238-4698-4B2D-B89C-A546B91CF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-1431539"/>
            <a:ext cx="12192000" cy="82895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858C734-88AC-4B97-8985-4157EAAD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611" y="2204567"/>
            <a:ext cx="9420779" cy="1523825"/>
          </a:xfrm>
          <a:solidFill>
            <a:schemeClr val="bg1">
              <a:alpha val="71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dirty="0"/>
              <a:t>Ecologists need a pile of Legos, not a kit </a:t>
            </a:r>
          </a:p>
        </p:txBody>
      </p:sp>
    </p:spTree>
    <p:extLst>
      <p:ext uri="{BB962C8B-B14F-4D97-AF65-F5344CB8AC3E}">
        <p14:creationId xmlns:p14="http://schemas.microsoft.com/office/powerpoint/2010/main" val="79322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40A4753-EFCD-8FE7-B995-755EEE22A920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3E3331-E20F-B521-1007-537A21019D99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7E19C205-B043-E5B0-58D8-5C64266C72DB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DDDDD7B-E8FC-A11F-0725-527739C98F30}"/>
              </a:ext>
            </a:extLst>
          </p:cNvPr>
          <p:cNvSpPr txBox="1"/>
          <p:nvPr/>
        </p:nvSpPr>
        <p:spPr>
          <a:xfrm>
            <a:off x="736687" y="631694"/>
            <a:ext cx="9310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>
                <a:latin typeface="+mj-lt"/>
              </a:rPr>
              <a:t>Check model fit: Tests of directed separation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BAE7C7-9426-38C5-E7A6-2B1788B55E1B}"/>
              </a:ext>
            </a:extLst>
          </p:cNvPr>
          <p:cNvSpPr txBox="1"/>
          <p:nvPr/>
        </p:nvSpPr>
        <p:spPr>
          <a:xfrm>
            <a:off x="1489813" y="2179454"/>
            <a:ext cx="772448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Tests whether we are missing any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Fits missing relationships and tests </a:t>
            </a:r>
            <a:br>
              <a:rPr lang="en-CA" sz="2800" dirty="0"/>
            </a:br>
            <a:r>
              <a:rPr lang="en-CA" sz="2800" dirty="0"/>
              <a:t>whether path coefficients are significantly </a:t>
            </a:r>
            <a:br>
              <a:rPr lang="en-CA" sz="2800" dirty="0"/>
            </a:br>
            <a:r>
              <a:rPr lang="en-CA" sz="2800" dirty="0"/>
              <a:t>different from 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/>
              <a:t>If any values p &lt; 0.05, need to re-evaluate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15454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140E-594C-CED2-6D6E-4B1E4754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What if your model fits, but it doesn’t make sense?</a:t>
            </a:r>
          </a:p>
        </p:txBody>
      </p:sp>
    </p:spTree>
    <p:extLst>
      <p:ext uri="{BB962C8B-B14F-4D97-AF65-F5344CB8AC3E}">
        <p14:creationId xmlns:p14="http://schemas.microsoft.com/office/powerpoint/2010/main" val="421958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08DD-C58C-5967-8101-EF39BDF0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/>
              <a:t>Example: intertidal competition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A62F4C0-DABA-CC7F-EF58-3ABF79032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1751" y="4586080"/>
            <a:ext cx="641639" cy="5429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3B72F2-352D-A417-E545-96ACFD337861}"/>
              </a:ext>
            </a:extLst>
          </p:cNvPr>
          <p:cNvSpPr txBox="1"/>
          <p:nvPr/>
        </p:nvSpPr>
        <p:spPr>
          <a:xfrm>
            <a:off x="444899" y="2365661"/>
            <a:ext cx="62890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u="sng" dirty="0"/>
              <a:t>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Barnacles recruit in early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Mussels recruit after barnacles, </a:t>
            </a:r>
            <a:br>
              <a:rPr lang="en-CA" sz="2400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but are better competitors for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1"/>
                </a:solidFill>
              </a:rPr>
              <a:t>Both species decrease in abundance</a:t>
            </a:r>
            <a:br>
              <a:rPr lang="en-CA" sz="2400" dirty="0">
                <a:solidFill>
                  <a:schemeClr val="bg1"/>
                </a:solidFill>
              </a:rPr>
            </a:br>
            <a:r>
              <a:rPr lang="en-CA" sz="2400" dirty="0">
                <a:solidFill>
                  <a:schemeClr val="bg1"/>
                </a:solidFill>
              </a:rPr>
              <a:t>moving from the low -&gt; high intertidal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>
              <a:solidFill>
                <a:schemeClr val="bg1"/>
              </a:solidFill>
            </a:endParaRPr>
          </a:p>
          <a:p>
            <a:r>
              <a:rPr lang="en-CA" sz="2400" dirty="0">
                <a:solidFill>
                  <a:schemeClr val="bg1"/>
                </a:solidFill>
              </a:rPr>
              <a:t>We collect abundance data over a 10 year period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993A95-5C48-D20D-1CFD-7B4FB6A005E3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616EAC-2207-83D3-F590-2B1CDDC71C77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BC2BD948-7C42-8091-0031-0338E93DF795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1628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A41089-DCFA-1510-EC33-96C28E48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429" y="2365661"/>
            <a:ext cx="858285" cy="5048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62F4C0-DABA-CC7F-EF58-3ABF7903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1751" y="4586080"/>
            <a:ext cx="641639" cy="54292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262B05-021C-8565-CAA4-0ED79DFE48F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8182571" y="2870535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144001" y="6090123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117310" y="5851715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144001" y="6524381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117310" y="6285973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3B72F2-352D-A417-E545-96ACFD337861}"/>
              </a:ext>
            </a:extLst>
          </p:cNvPr>
          <p:cNvSpPr txBox="1"/>
          <p:nvPr/>
        </p:nvSpPr>
        <p:spPr>
          <a:xfrm>
            <a:off x="444899" y="2365661"/>
            <a:ext cx="50558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u="sng" dirty="0"/>
              <a:t>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Barnacles recruit in early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Mussels recruit after barnacles, </a:t>
            </a:r>
            <a:br>
              <a:rPr lang="en-CA" sz="2400" dirty="0"/>
            </a:br>
            <a:r>
              <a:rPr lang="en-CA" sz="2400" dirty="0"/>
              <a:t>but are better competitors for space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14CC2E3-2205-6D20-900B-468B2155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Example: intertidal competition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CC3322-3EEA-7C47-59B6-4F0C11062F6E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0954FD-473C-DEFB-FBE2-4301CACCC7AD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03C79012-3213-7720-E217-BCC241AB97C5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08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A41089-DCFA-1510-EC33-96C28E48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429" y="2365661"/>
            <a:ext cx="858285" cy="5048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62F4C0-DABA-CC7F-EF58-3ABF7903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1751" y="4586080"/>
            <a:ext cx="641639" cy="5429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A02ECA-3EDD-2E4F-DD33-38C602C7A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9334" y="2657762"/>
            <a:ext cx="1448578" cy="1526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662AA-E992-F417-B38A-BD5745A5B772}"/>
              </a:ext>
            </a:extLst>
          </p:cNvPr>
          <p:cNvSpPr txBox="1"/>
          <p:nvPr/>
        </p:nvSpPr>
        <p:spPr>
          <a:xfrm>
            <a:off x="10489815" y="4224005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940DD-868F-6449-1D6D-89DF87DB06DB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8611714" y="2618098"/>
            <a:ext cx="1677620" cy="80295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FC42C-E7AD-AE9C-F4C0-36FE1B516E1B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8503390" y="3421052"/>
            <a:ext cx="1785944" cy="143649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262B05-021C-8565-CAA4-0ED79DFE48F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8182571" y="2870535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245D-4B60-DD28-9829-463B37BD425F}"/>
              </a:ext>
            </a:extLst>
          </p:cNvPr>
          <p:cNvCxnSpPr>
            <a:cxnSpLocks/>
          </p:cNvCxnSpPr>
          <p:nvPr/>
        </p:nvCxnSpPr>
        <p:spPr>
          <a:xfrm flipV="1">
            <a:off x="10851503" y="2618098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144001" y="6090123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117310" y="5851715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144001" y="6524381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117310" y="6285973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3B72F2-352D-A417-E545-96ACFD337861}"/>
              </a:ext>
            </a:extLst>
          </p:cNvPr>
          <p:cNvSpPr txBox="1"/>
          <p:nvPr/>
        </p:nvSpPr>
        <p:spPr>
          <a:xfrm>
            <a:off x="444899" y="2365661"/>
            <a:ext cx="62890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u="sng" dirty="0"/>
              <a:t>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Barnacles recruit in early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Mussels recruit after barnacles, </a:t>
            </a:r>
            <a:br>
              <a:rPr lang="en-CA" sz="2400" dirty="0"/>
            </a:br>
            <a:r>
              <a:rPr lang="en-CA" sz="2400" dirty="0"/>
              <a:t>but are better competitors for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Both species decrease in abundance</a:t>
            </a:r>
            <a:br>
              <a:rPr lang="en-CA" sz="2400" dirty="0"/>
            </a:br>
            <a:r>
              <a:rPr lang="en-CA" sz="2400" dirty="0"/>
              <a:t>moving from the low -&gt; high intertidal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r>
              <a:rPr lang="en-CA" sz="2400" dirty="0">
                <a:solidFill>
                  <a:schemeClr val="bg1"/>
                </a:solidFill>
              </a:rPr>
              <a:t>We collect abundance data over a 10 year period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A7B4D6E-22CD-E52B-33E6-22255FABF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Example: intertidal competition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775DCC7-42F6-921D-E69A-8674CA218ED7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5ED7AC-8680-B881-87C9-81693DB66FB2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997BAABB-1753-EC8A-9E20-449D6C5E06A6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6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A41089-DCFA-1510-EC33-96C28E48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3429" y="2365661"/>
            <a:ext cx="858285" cy="5048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62F4C0-DABA-CC7F-EF58-3ABF7903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1751" y="4586080"/>
            <a:ext cx="641639" cy="5429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A02ECA-3EDD-2E4F-DD33-38C602C7A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89334" y="2657762"/>
            <a:ext cx="1448578" cy="1526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662AA-E992-F417-B38A-BD5745A5B772}"/>
              </a:ext>
            </a:extLst>
          </p:cNvPr>
          <p:cNvSpPr txBox="1"/>
          <p:nvPr/>
        </p:nvSpPr>
        <p:spPr>
          <a:xfrm>
            <a:off x="10489815" y="4224005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940DD-868F-6449-1D6D-89DF87DB06DB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8611714" y="2618098"/>
            <a:ext cx="1677620" cy="80295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FC42C-E7AD-AE9C-F4C0-36FE1B516E1B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8503390" y="3421052"/>
            <a:ext cx="1785944" cy="143649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262B05-021C-8565-CAA4-0ED79DFE48F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8182571" y="2870535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245D-4B60-DD28-9829-463B37BD425F}"/>
              </a:ext>
            </a:extLst>
          </p:cNvPr>
          <p:cNvCxnSpPr>
            <a:cxnSpLocks/>
          </p:cNvCxnSpPr>
          <p:nvPr/>
        </p:nvCxnSpPr>
        <p:spPr>
          <a:xfrm flipV="1">
            <a:off x="10851503" y="2618098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144001" y="6090123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117310" y="5851715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144001" y="6524381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117310" y="6285973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3B72F2-352D-A417-E545-96ACFD337861}"/>
              </a:ext>
            </a:extLst>
          </p:cNvPr>
          <p:cNvSpPr txBox="1"/>
          <p:nvPr/>
        </p:nvSpPr>
        <p:spPr>
          <a:xfrm>
            <a:off x="444899" y="2365661"/>
            <a:ext cx="62890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u="sng" dirty="0"/>
              <a:t>System: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Barnacles recruit in early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Mussels recruit after barnacles, </a:t>
            </a:r>
            <a:br>
              <a:rPr lang="en-CA" sz="2400" dirty="0"/>
            </a:br>
            <a:r>
              <a:rPr lang="en-CA" sz="2400" dirty="0"/>
              <a:t>but are better competitors for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Both species decrease in abundance</a:t>
            </a:r>
            <a:br>
              <a:rPr lang="en-CA" sz="2400" dirty="0"/>
            </a:br>
            <a:r>
              <a:rPr lang="en-CA" sz="2400" dirty="0"/>
              <a:t>moving from the low -&gt; high intertidal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400" dirty="0"/>
          </a:p>
          <a:p>
            <a:r>
              <a:rPr lang="en-CA" sz="2400" dirty="0"/>
              <a:t>We collect abundance data over a 10 year period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40FFAB0-8F11-E9BF-755C-71526183B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Example: intertidal competition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32229F-5EB7-098F-B4E3-38A918BA1CAE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234E262-B878-7EA0-15E8-F3CBF9554772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60945E5-B253-607F-1B85-827EEBBC7065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3914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8617-A6FC-C6F2-2381-3DF7BE390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Confounding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5285-2C66-FA46-DBBB-AD8E77B0D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 unmeasured variable influencing both a predictor and a response variable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DEAE79D-33F1-F9D9-592D-1D1BCF1BC64E}"/>
              </a:ext>
            </a:extLst>
          </p:cNvPr>
          <p:cNvGrpSpPr/>
          <p:nvPr/>
        </p:nvGrpSpPr>
        <p:grpSpPr>
          <a:xfrm>
            <a:off x="1" y="6326154"/>
            <a:ext cx="3547067" cy="541177"/>
            <a:chOff x="1" y="6316823"/>
            <a:chExt cx="3547067" cy="541177"/>
          </a:xfrm>
          <a:solidFill>
            <a:schemeClr val="accent6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A8DC2E-0944-0D61-1022-35ADB5C30F77}"/>
                </a:ext>
              </a:extLst>
            </p:cNvPr>
            <p:cNvSpPr/>
            <p:nvPr/>
          </p:nvSpPr>
          <p:spPr>
            <a:xfrm>
              <a:off x="1" y="6316823"/>
              <a:ext cx="3547067" cy="541177"/>
            </a:xfrm>
            <a:prstGeom prst="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171F4F78-D028-2477-86DD-4905CC177821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32319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sz="2400" dirty="0"/>
                <a:t>Step 4: Check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530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A41089-DCFA-1510-EC33-96C28E48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2568" y="2885862"/>
            <a:ext cx="858285" cy="5048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A62F4C0-DABA-CC7F-EF58-3ABF79032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80890" y="5106281"/>
            <a:ext cx="641639" cy="5429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FA02ECA-3EDD-2E4F-DD33-38C602C7A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2756" y="3375077"/>
            <a:ext cx="1448578" cy="15265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2662AA-E992-F417-B38A-BD5745A5B772}"/>
              </a:ext>
            </a:extLst>
          </p:cNvPr>
          <p:cNvSpPr txBox="1"/>
          <p:nvPr/>
        </p:nvSpPr>
        <p:spPr>
          <a:xfrm>
            <a:off x="3333237" y="4941320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8940DD-868F-6449-1D6D-89DF87DB06DB}"/>
              </a:ext>
            </a:extLst>
          </p:cNvPr>
          <p:cNvCxnSpPr>
            <a:cxnSpLocks/>
            <a:stCxn id="9" idx="1"/>
            <a:endCxn id="4" idx="3"/>
          </p:cNvCxnSpPr>
          <p:nvPr/>
        </p:nvCxnSpPr>
        <p:spPr>
          <a:xfrm flipH="1" flipV="1">
            <a:off x="2530853" y="3138299"/>
            <a:ext cx="601903" cy="100006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7FC42C-E7AD-AE9C-F4C0-36FE1B516E1B}"/>
              </a:ext>
            </a:extLst>
          </p:cNvPr>
          <p:cNvCxnSpPr>
            <a:cxnSpLocks/>
            <a:stCxn id="9" idx="1"/>
            <a:endCxn id="5" idx="3"/>
          </p:cNvCxnSpPr>
          <p:nvPr/>
        </p:nvCxnSpPr>
        <p:spPr>
          <a:xfrm flipH="1">
            <a:off x="2422529" y="4138367"/>
            <a:ext cx="710227" cy="123937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262B05-021C-8565-CAA4-0ED79DFE48F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101710" y="3390736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26245D-4B60-DD28-9829-463B37BD425F}"/>
              </a:ext>
            </a:extLst>
          </p:cNvPr>
          <p:cNvCxnSpPr>
            <a:cxnSpLocks/>
          </p:cNvCxnSpPr>
          <p:nvPr/>
        </p:nvCxnSpPr>
        <p:spPr>
          <a:xfrm flipV="1">
            <a:off x="3694925" y="3335413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271107" y="6200485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244416" y="5962077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271107" y="6634743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244416" y="6396335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E08563-E135-BE34-D8A9-FBC87DD6B630}"/>
              </a:ext>
            </a:extLst>
          </p:cNvPr>
          <p:cNvSpPr txBox="1"/>
          <p:nvPr/>
        </p:nvSpPr>
        <p:spPr>
          <a:xfrm>
            <a:off x="1568349" y="2003558"/>
            <a:ext cx="3234522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Original causal diagram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D146C6-2653-24AE-916D-B6A3C4DBA89F}"/>
              </a:ext>
            </a:extLst>
          </p:cNvPr>
          <p:cNvSpPr txBox="1"/>
          <p:nvPr/>
        </p:nvSpPr>
        <p:spPr>
          <a:xfrm>
            <a:off x="8280446" y="2083991"/>
            <a:ext cx="2242364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Effect estimates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23ADB81-5325-8C12-9119-849DB3BC5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0446" y="2885862"/>
            <a:ext cx="858285" cy="50487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692E151-046B-9A9E-3690-453544D28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768" y="5106281"/>
            <a:ext cx="641639" cy="54292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4E4C2667-DB92-A27E-4412-680848840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0634" y="3375077"/>
            <a:ext cx="1448578" cy="15265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B907301-C17F-5E08-F4DF-0052D6F51C48}"/>
              </a:ext>
            </a:extLst>
          </p:cNvPr>
          <p:cNvSpPr txBox="1"/>
          <p:nvPr/>
        </p:nvSpPr>
        <p:spPr>
          <a:xfrm>
            <a:off x="9941115" y="4941320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58B44A-5E95-7172-9C9B-09920B0532C8}"/>
              </a:ext>
            </a:extLst>
          </p:cNvPr>
          <p:cNvCxnSpPr>
            <a:cxnSpLocks/>
            <a:stCxn id="25" idx="1"/>
            <a:endCxn id="23" idx="3"/>
          </p:cNvCxnSpPr>
          <p:nvPr/>
        </p:nvCxnSpPr>
        <p:spPr>
          <a:xfrm flipH="1" flipV="1">
            <a:off x="9138731" y="3138299"/>
            <a:ext cx="601903" cy="100006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BF0EA4A-1AF7-2461-CEDB-0044A8B4911E}"/>
              </a:ext>
            </a:extLst>
          </p:cNvPr>
          <p:cNvCxnSpPr>
            <a:cxnSpLocks/>
            <a:stCxn id="25" idx="1"/>
            <a:endCxn id="24" idx="3"/>
          </p:cNvCxnSpPr>
          <p:nvPr/>
        </p:nvCxnSpPr>
        <p:spPr>
          <a:xfrm flipH="1">
            <a:off x="9030407" y="4138367"/>
            <a:ext cx="710227" cy="1239377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1EDDCA-9B70-D856-205C-78B374FCA976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 flipH="1">
            <a:off x="8709588" y="3390736"/>
            <a:ext cx="1" cy="1715545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E4B058-7D35-9F29-E6BC-11ED42B3DB02}"/>
              </a:ext>
            </a:extLst>
          </p:cNvPr>
          <p:cNvCxnSpPr>
            <a:cxnSpLocks/>
          </p:cNvCxnSpPr>
          <p:nvPr/>
        </p:nvCxnSpPr>
        <p:spPr>
          <a:xfrm flipV="1">
            <a:off x="10302803" y="3335413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F2F6612-D01A-67F2-7621-8220C604DE2F}"/>
              </a:ext>
            </a:extLst>
          </p:cNvPr>
          <p:cNvSpPr/>
          <p:nvPr/>
        </p:nvSpPr>
        <p:spPr>
          <a:xfrm>
            <a:off x="5238605" y="3722303"/>
            <a:ext cx="2425957" cy="513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ysClr val="windowText" lastClr="000000"/>
              </a:solidFill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1B5A532-FD13-2434-908A-FCF57431E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3600" dirty="0"/>
              <a:t>Sometimes you get the opposite effect estimate that you hypothesized</a:t>
            </a:r>
          </a:p>
        </p:txBody>
      </p:sp>
    </p:spTree>
    <p:extLst>
      <p:ext uri="{BB962C8B-B14F-4D97-AF65-F5344CB8AC3E}">
        <p14:creationId xmlns:p14="http://schemas.microsoft.com/office/powerpoint/2010/main" val="853485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271107" y="6200485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244416" y="5962077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271107" y="6634743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244416" y="6396335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D4B571C-44E7-DFF3-D631-B823342B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dirty="0"/>
              <a:t>Confounding variables, a phantom menace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3FB51A8-AA11-89B4-ABE9-C90A07B3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44710"/>
            <a:ext cx="858285" cy="50487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0A6DD2-30B4-AF46-E17C-8C0A9CBE1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4322" y="4665129"/>
            <a:ext cx="641639" cy="54292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8657F59-9087-05D8-48E2-11242EA55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905" y="2736811"/>
            <a:ext cx="1448578" cy="1526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C97F09E-44F3-09E8-F8B8-7D819E14A89E}"/>
              </a:ext>
            </a:extLst>
          </p:cNvPr>
          <p:cNvSpPr txBox="1"/>
          <p:nvPr/>
        </p:nvSpPr>
        <p:spPr>
          <a:xfrm>
            <a:off x="8832386" y="4303054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EF2DAA-BD46-3EA6-A3EB-D1BE9677C912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6954285" y="2697147"/>
            <a:ext cx="1677620" cy="80295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DE6C84-CC9B-8D94-D3EB-AE9DFFE82787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6845961" y="3500101"/>
            <a:ext cx="1785944" cy="143649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FA472B-C644-829C-5D42-FA979C5311B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6525142" y="2949584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9A536B-50BB-F6CB-812B-DAC0A51209AD}"/>
              </a:ext>
            </a:extLst>
          </p:cNvPr>
          <p:cNvCxnSpPr>
            <a:cxnSpLocks/>
          </p:cNvCxnSpPr>
          <p:nvPr/>
        </p:nvCxnSpPr>
        <p:spPr>
          <a:xfrm flipV="1">
            <a:off x="9194074" y="2697147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D73F66B-2C37-32FC-4F41-7064CD132735}"/>
              </a:ext>
            </a:extLst>
          </p:cNvPr>
          <p:cNvSpPr txBox="1"/>
          <p:nvPr/>
        </p:nvSpPr>
        <p:spPr>
          <a:xfrm>
            <a:off x="3918857" y="3360811"/>
            <a:ext cx="756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b="1" dirty="0"/>
              <a:t>???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3C3D77-C805-9892-0129-282F7C91742A}"/>
              </a:ext>
            </a:extLst>
          </p:cNvPr>
          <p:cNvSpPr/>
          <p:nvPr/>
        </p:nvSpPr>
        <p:spPr>
          <a:xfrm>
            <a:off x="3676841" y="3073879"/>
            <a:ext cx="1240970" cy="115863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191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271107" y="6200485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244416" y="5962077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271107" y="6634743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244416" y="6396335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D4B571C-44E7-DFF3-D631-B823342B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Confounding variables might be a shared predictor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3FB51A8-AA11-89B4-ABE9-C90A07B3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44710"/>
            <a:ext cx="858285" cy="50487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0A6DD2-30B4-AF46-E17C-8C0A9CBE1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4322" y="4665129"/>
            <a:ext cx="641639" cy="54292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8657F59-9087-05D8-48E2-11242EA55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905" y="2736811"/>
            <a:ext cx="1448578" cy="1526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C97F09E-44F3-09E8-F8B8-7D819E14A89E}"/>
              </a:ext>
            </a:extLst>
          </p:cNvPr>
          <p:cNvSpPr txBox="1"/>
          <p:nvPr/>
        </p:nvSpPr>
        <p:spPr>
          <a:xfrm>
            <a:off x="8832386" y="4303054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EF2DAA-BD46-3EA6-A3EB-D1BE9677C912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6954285" y="2697147"/>
            <a:ext cx="1677620" cy="80295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DE6C84-CC9B-8D94-D3EB-AE9DFFE82787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6845961" y="3500101"/>
            <a:ext cx="1785944" cy="143649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FA472B-C644-829C-5D42-FA979C5311B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6525142" y="2949584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9A536B-50BB-F6CB-812B-DAC0A51209AD}"/>
              </a:ext>
            </a:extLst>
          </p:cNvPr>
          <p:cNvCxnSpPr>
            <a:cxnSpLocks/>
          </p:cNvCxnSpPr>
          <p:nvPr/>
        </p:nvCxnSpPr>
        <p:spPr>
          <a:xfrm flipV="1">
            <a:off x="9194074" y="2697147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F821E-397D-925A-F4F8-1B9B6B0EC54F}"/>
              </a:ext>
            </a:extLst>
          </p:cNvPr>
          <p:cNvCxnSpPr>
            <a:cxnSpLocks/>
            <a:endCxn id="33" idx="1"/>
          </p:cNvCxnSpPr>
          <p:nvPr/>
        </p:nvCxnSpPr>
        <p:spPr>
          <a:xfrm flipV="1">
            <a:off x="4675795" y="2697147"/>
            <a:ext cx="1420205" cy="95605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C2748AD-20D9-0DB0-65DD-E442B8312ADA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675795" y="3653199"/>
            <a:ext cx="1528527" cy="12833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5071C956-7640-1CFE-2C2D-5F7E1D8AF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53878" y="3351777"/>
            <a:ext cx="846603" cy="639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C69BD-B32E-AA26-7848-0DC5F3CCD9D2}"/>
              </a:ext>
            </a:extLst>
          </p:cNvPr>
          <p:cNvSpPr txBox="1"/>
          <p:nvPr/>
        </p:nvSpPr>
        <p:spPr>
          <a:xfrm>
            <a:off x="1268355" y="3427493"/>
            <a:ext cx="2070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A shared predator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93158F8-4D5E-33DB-35A5-0DC6CD6B48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8754" y="4303054"/>
            <a:ext cx="301460" cy="831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BA2772-D0C3-EBF2-0F32-66D6614EC62C}"/>
              </a:ext>
            </a:extLst>
          </p:cNvPr>
          <p:cNvSpPr txBox="1"/>
          <p:nvPr/>
        </p:nvSpPr>
        <p:spPr>
          <a:xfrm>
            <a:off x="1844628" y="4514366"/>
            <a:ext cx="1709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Thermal stress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92BE31F9-79B0-1BFD-D387-E7C111BA98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0631" y="2363617"/>
            <a:ext cx="1026842" cy="4350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EF692A-9DFD-E30E-45C7-0D5169768978}"/>
              </a:ext>
            </a:extLst>
          </p:cNvPr>
          <p:cNvSpPr txBox="1"/>
          <p:nvPr/>
        </p:nvSpPr>
        <p:spPr>
          <a:xfrm>
            <a:off x="1621900" y="2394118"/>
            <a:ext cx="1775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Wave exposure</a:t>
            </a:r>
          </a:p>
        </p:txBody>
      </p:sp>
    </p:spTree>
    <p:extLst>
      <p:ext uri="{BB962C8B-B14F-4D97-AF65-F5344CB8AC3E}">
        <p14:creationId xmlns:p14="http://schemas.microsoft.com/office/powerpoint/2010/main" val="475798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E654-9167-4944-8FE2-0FBC0E80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68" y="500583"/>
            <a:ext cx="5688956" cy="1325563"/>
          </a:xfrm>
        </p:spPr>
        <p:txBody>
          <a:bodyPr/>
          <a:lstStyle/>
          <a:p>
            <a:pPr algn="ctr"/>
            <a:r>
              <a:rPr lang="en-CA" dirty="0"/>
              <a:t>Going from kits to loose Legos is the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1D487-D140-46ED-B209-3F7A8A2D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2" y="4247052"/>
            <a:ext cx="3511592" cy="23875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8AA14-CA1A-4F6B-A71B-8D92E89FDD3B}"/>
              </a:ext>
            </a:extLst>
          </p:cNvPr>
          <p:cNvGrpSpPr/>
          <p:nvPr/>
        </p:nvGrpSpPr>
        <p:grpSpPr>
          <a:xfrm>
            <a:off x="592563" y="304800"/>
            <a:ext cx="2685647" cy="3242398"/>
            <a:chOff x="1614161" y="2589817"/>
            <a:chExt cx="3317891" cy="40057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DAAE18-7E79-4049-AFFB-48791B86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161" y="2662772"/>
              <a:ext cx="3074577" cy="39327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624D73-2CF0-4844-AACF-F3178EFCC6D4}"/>
                </a:ext>
              </a:extLst>
            </p:cNvPr>
            <p:cNvSpPr/>
            <p:nvPr/>
          </p:nvSpPr>
          <p:spPr>
            <a:xfrm>
              <a:off x="4607587" y="2589817"/>
              <a:ext cx="324465" cy="241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C23F2C-F27F-4BBE-B8A6-7497B7EFA883}"/>
              </a:ext>
            </a:extLst>
          </p:cNvPr>
          <p:cNvSpPr/>
          <p:nvPr/>
        </p:nvSpPr>
        <p:spPr>
          <a:xfrm rot="4765174">
            <a:off x="2524612" y="3455758"/>
            <a:ext cx="782348" cy="68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08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0C0E246-0F32-9534-F5A3-7EBED8AE74E7}"/>
              </a:ext>
            </a:extLst>
          </p:cNvPr>
          <p:cNvCxnSpPr>
            <a:cxnSpLocks/>
          </p:cNvCxnSpPr>
          <p:nvPr/>
        </p:nvCxnSpPr>
        <p:spPr>
          <a:xfrm flipV="1">
            <a:off x="9271107" y="6200485"/>
            <a:ext cx="961581" cy="3966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8EF5A49-7A3D-701C-2E5C-0F7A59E0941A}"/>
              </a:ext>
            </a:extLst>
          </p:cNvPr>
          <p:cNvSpPr txBox="1"/>
          <p:nvPr/>
        </p:nvSpPr>
        <p:spPr>
          <a:xfrm>
            <a:off x="10244416" y="5962077"/>
            <a:ext cx="203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negative effect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AEBE9B-E4AF-77F0-0EEE-1C24B7A94C2F}"/>
              </a:ext>
            </a:extLst>
          </p:cNvPr>
          <p:cNvCxnSpPr>
            <a:cxnSpLocks/>
          </p:cNvCxnSpPr>
          <p:nvPr/>
        </p:nvCxnSpPr>
        <p:spPr>
          <a:xfrm flipV="1">
            <a:off x="9271107" y="6634743"/>
            <a:ext cx="961581" cy="39664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A055F33-28ED-A940-B145-3C8F5338DF63}"/>
              </a:ext>
            </a:extLst>
          </p:cNvPr>
          <p:cNvSpPr txBox="1"/>
          <p:nvPr/>
        </p:nvSpPr>
        <p:spPr>
          <a:xfrm>
            <a:off x="10244416" y="6396335"/>
            <a:ext cx="1947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positive effect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73FB51A8-AA11-89B4-ABE9-C90A07B3F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444710"/>
            <a:ext cx="858285" cy="50487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F0A6DD2-30B4-AF46-E17C-8C0A9CBE1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4322" y="4665129"/>
            <a:ext cx="641639" cy="54292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D8657F59-9087-05D8-48E2-11242EA558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31905" y="2736811"/>
            <a:ext cx="1448578" cy="1526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C97F09E-44F3-09E8-F8B8-7D819E14A89E}"/>
              </a:ext>
            </a:extLst>
          </p:cNvPr>
          <p:cNvSpPr txBox="1"/>
          <p:nvPr/>
        </p:nvSpPr>
        <p:spPr>
          <a:xfrm>
            <a:off x="8832386" y="4303054"/>
            <a:ext cx="11990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intertidal </a:t>
            </a:r>
          </a:p>
          <a:p>
            <a:pPr algn="ctr"/>
            <a:r>
              <a:rPr lang="en-CA" sz="2000" dirty="0"/>
              <a:t>position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5EF2DAA-BD46-3EA6-A3EB-D1BE9677C912}"/>
              </a:ext>
            </a:extLst>
          </p:cNvPr>
          <p:cNvCxnSpPr>
            <a:cxnSpLocks/>
            <a:stCxn id="35" idx="1"/>
            <a:endCxn id="33" idx="3"/>
          </p:cNvCxnSpPr>
          <p:nvPr/>
        </p:nvCxnSpPr>
        <p:spPr>
          <a:xfrm flipH="1" flipV="1">
            <a:off x="6954285" y="2697147"/>
            <a:ext cx="1677620" cy="802954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DE6C84-CC9B-8D94-D3EB-AE9DFFE82787}"/>
              </a:ext>
            </a:extLst>
          </p:cNvPr>
          <p:cNvCxnSpPr>
            <a:cxnSpLocks/>
            <a:stCxn id="35" idx="1"/>
            <a:endCxn id="34" idx="3"/>
          </p:cNvCxnSpPr>
          <p:nvPr/>
        </p:nvCxnSpPr>
        <p:spPr>
          <a:xfrm flipH="1">
            <a:off x="6845961" y="3500101"/>
            <a:ext cx="1785944" cy="1436491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FA472B-C644-829C-5D42-FA979C5311BC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6525142" y="2949584"/>
            <a:ext cx="1" cy="1715545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69A536B-50BB-F6CB-812B-DAC0A51209AD}"/>
              </a:ext>
            </a:extLst>
          </p:cNvPr>
          <p:cNvCxnSpPr>
            <a:cxnSpLocks/>
          </p:cNvCxnSpPr>
          <p:nvPr/>
        </p:nvCxnSpPr>
        <p:spPr>
          <a:xfrm flipV="1">
            <a:off x="9194074" y="2697147"/>
            <a:ext cx="746449" cy="1090046"/>
          </a:xfrm>
          <a:prstGeom prst="straightConnector1">
            <a:avLst/>
          </a:prstGeom>
          <a:ln w="28575">
            <a:solidFill>
              <a:srgbClr val="37A2B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A0F821E-397D-925A-F4F8-1B9B6B0EC54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4675795" y="2697147"/>
            <a:ext cx="1420205" cy="95605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C2748AD-20D9-0DB0-65DD-E442B8312ADA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675795" y="3653199"/>
            <a:ext cx="1528527" cy="1283393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7561F27D-23D3-E1AB-FA4E-3974A72F1B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0762" y="3153747"/>
            <a:ext cx="1116711" cy="11096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4D281A8-D5F3-BE63-E5AB-A02D5739AEF4}"/>
              </a:ext>
            </a:extLst>
          </p:cNvPr>
          <p:cNvSpPr txBox="1"/>
          <p:nvPr/>
        </p:nvSpPr>
        <p:spPr>
          <a:xfrm>
            <a:off x="1013880" y="3429000"/>
            <a:ext cx="2253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dirty="0"/>
              <a:t>An algae that </a:t>
            </a:r>
          </a:p>
          <a:p>
            <a:pPr algn="ctr"/>
            <a:r>
              <a:rPr lang="en-CA" sz="2000" dirty="0"/>
              <a:t>facilitates predators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DD34ED9-15AE-9C9C-9676-1D82F736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CA" sz="3600" dirty="0"/>
              <a:t>Confounding variables might be a mediator</a:t>
            </a:r>
          </a:p>
        </p:txBody>
      </p:sp>
    </p:spTree>
    <p:extLst>
      <p:ext uri="{BB962C8B-B14F-4D97-AF65-F5344CB8AC3E}">
        <p14:creationId xmlns:p14="http://schemas.microsoft.com/office/powerpoint/2010/main" val="824114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5548B-5AC7-CCC5-2723-0B8BB722B788}"/>
              </a:ext>
            </a:extLst>
          </p:cNvPr>
          <p:cNvSpPr txBox="1"/>
          <p:nvPr/>
        </p:nvSpPr>
        <p:spPr>
          <a:xfrm>
            <a:off x="2827277" y="2228357"/>
            <a:ext cx="6537445" cy="181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Even if a confounding variable doesn’t </a:t>
            </a:r>
          </a:p>
          <a:p>
            <a:pPr algn="ctr"/>
            <a:r>
              <a:rPr lang="en-CA" sz="2800" dirty="0"/>
              <a:t>change the sign of a path/effect,</a:t>
            </a:r>
          </a:p>
          <a:p>
            <a:pPr algn="ctr"/>
            <a:r>
              <a:rPr lang="en-CA" sz="2800" dirty="0"/>
              <a:t>the strength of the effect might </a:t>
            </a:r>
          </a:p>
          <a:p>
            <a:pPr algn="ctr"/>
            <a:r>
              <a:rPr lang="en-CA" sz="2800" dirty="0"/>
              <a:t>change (and this is harder to detect)</a:t>
            </a:r>
          </a:p>
        </p:txBody>
      </p:sp>
    </p:spTree>
    <p:extLst>
      <p:ext uri="{BB962C8B-B14F-4D97-AF65-F5344CB8AC3E}">
        <p14:creationId xmlns:p14="http://schemas.microsoft.com/office/powerpoint/2010/main" val="1228626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A1BED-1AAF-31F1-4B49-CC8628D3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6859" y="216655"/>
            <a:ext cx="4610099" cy="1325563"/>
          </a:xfrm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CA" sz="3200" dirty="0"/>
              <a:t>Exercise 5: </a:t>
            </a:r>
            <a:br>
              <a:rPr lang="en-CA" sz="3200" dirty="0"/>
            </a:br>
            <a:r>
              <a:rPr lang="en-CA" sz="3200" dirty="0"/>
              <a:t>A simple intertidal food web</a:t>
            </a:r>
            <a:br>
              <a:rPr lang="en-CA" sz="3200" dirty="0"/>
            </a:br>
            <a:r>
              <a:rPr lang="en-CA" sz="3200" dirty="0"/>
              <a:t>in </a:t>
            </a:r>
            <a:r>
              <a:rPr lang="en-CA" sz="3200" i="1" dirty="0"/>
              <a:t>brms</a:t>
            </a:r>
            <a:endParaRPr lang="en-CA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58D090-A2CE-9680-C1A1-AE54EB8B23E8}"/>
              </a:ext>
            </a:extLst>
          </p:cNvPr>
          <p:cNvGrpSpPr/>
          <p:nvPr/>
        </p:nvGrpSpPr>
        <p:grpSpPr>
          <a:xfrm>
            <a:off x="1" y="6326154"/>
            <a:ext cx="4129872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0626A9-F461-D19B-37C4-9CFD42E43047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CDD94A3E-972B-B6A5-D42E-D6FB224492EC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5: Interpret your model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B6E43BF-3BA4-65B6-BBC6-6F8ECEA0F688}"/>
              </a:ext>
            </a:extLst>
          </p:cNvPr>
          <p:cNvSpPr txBox="1"/>
          <p:nvPr/>
        </p:nvSpPr>
        <p:spPr>
          <a:xfrm>
            <a:off x="7312578" y="3093170"/>
            <a:ext cx="41179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What is the effect </a:t>
            </a:r>
          </a:p>
          <a:p>
            <a:pPr algn="ctr"/>
            <a:r>
              <a:rPr lang="en-CA" sz="2800" dirty="0"/>
              <a:t>of cod predation</a:t>
            </a:r>
          </a:p>
          <a:p>
            <a:pPr algn="ctr"/>
            <a:r>
              <a:rPr lang="en-CA" sz="2800" dirty="0"/>
              <a:t>on intertidal communities?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2855062-4E21-76C5-DD95-A5B3D54B1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0675" y="3386613"/>
            <a:ext cx="1307458" cy="546998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45F4EF23-84B6-267F-6D24-6F234ACF9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77819" y="2431999"/>
            <a:ext cx="954361" cy="81120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3B8A9EE-CDB7-F206-7CDE-5677EB1F2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309" y="3327446"/>
            <a:ext cx="858285" cy="504874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DF5F280-F7FB-3693-C416-4428C97383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31697" y="4203514"/>
            <a:ext cx="846603" cy="633473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7A8CFB2-ACBA-C9B1-9C4D-97FE1F8C4225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 flipV="1">
            <a:off x="3632180" y="2837603"/>
            <a:ext cx="1478495" cy="82250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0F0C18-FEC8-A77D-D8DF-42B53A19E27F}"/>
              </a:ext>
            </a:extLst>
          </p:cNvPr>
          <p:cNvCxnSpPr>
            <a:cxnSpLocks/>
          </p:cNvCxnSpPr>
          <p:nvPr/>
        </p:nvCxnSpPr>
        <p:spPr>
          <a:xfrm flipH="1">
            <a:off x="1236546" y="2847651"/>
            <a:ext cx="1431225" cy="742280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0AB7B3-275F-29B2-6114-F69C0AB111CF}"/>
              </a:ext>
            </a:extLst>
          </p:cNvPr>
          <p:cNvCxnSpPr>
            <a:cxnSpLocks/>
          </p:cNvCxnSpPr>
          <p:nvPr/>
        </p:nvCxnSpPr>
        <p:spPr>
          <a:xfrm flipH="1" flipV="1">
            <a:off x="1236546" y="3589931"/>
            <a:ext cx="1485103" cy="94036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A71724B-337E-EF5E-3C68-1077A77DEC9F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3154999" y="3243206"/>
            <a:ext cx="1" cy="960308"/>
          </a:xfrm>
          <a:prstGeom prst="straightConnector1">
            <a:avLst/>
          </a:prstGeom>
          <a:ln w="381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6E6591-5C6B-3452-FE59-2DF22F4DA02B}"/>
              </a:ext>
            </a:extLst>
          </p:cNvPr>
          <p:cNvCxnSpPr>
            <a:cxnSpLocks/>
            <a:stCxn id="32" idx="1"/>
            <a:endCxn id="35" idx="3"/>
          </p:cNvCxnSpPr>
          <p:nvPr/>
        </p:nvCxnSpPr>
        <p:spPr>
          <a:xfrm flipH="1">
            <a:off x="3578300" y="3660112"/>
            <a:ext cx="1532375" cy="86013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0AC6A04-69A7-8B19-7D54-A53F42749168}"/>
              </a:ext>
            </a:extLst>
          </p:cNvPr>
          <p:cNvCxnSpPr>
            <a:cxnSpLocks/>
            <a:endCxn id="34" idx="3"/>
          </p:cNvCxnSpPr>
          <p:nvPr/>
        </p:nvCxnSpPr>
        <p:spPr>
          <a:xfrm flipH="1" flipV="1">
            <a:off x="1246594" y="3579883"/>
            <a:ext cx="3755512" cy="6414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954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DD0E3C-7BCF-0E80-C35B-A15C81F9A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3" y="2480962"/>
            <a:ext cx="5837426" cy="37493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96D2C2-7095-44B8-BDE1-42D07D4AF1F5}"/>
              </a:ext>
            </a:extLst>
          </p:cNvPr>
          <p:cNvSpPr txBox="1">
            <a:spLocks/>
          </p:cNvSpPr>
          <p:nvPr/>
        </p:nvSpPr>
        <p:spPr>
          <a:xfrm>
            <a:off x="7226859" y="216655"/>
            <a:ext cx="4610099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/>
              <a:t>Exercise 5: </a:t>
            </a:r>
            <a:br>
              <a:rPr lang="en-CA" sz="3200" dirty="0"/>
            </a:br>
            <a:r>
              <a:rPr lang="en-CA" sz="3200" dirty="0"/>
              <a:t>A simple intertidal food web</a:t>
            </a:r>
            <a:br>
              <a:rPr lang="en-CA" sz="3200" dirty="0"/>
            </a:br>
            <a:r>
              <a:rPr lang="en-CA" sz="3200" dirty="0"/>
              <a:t>in </a:t>
            </a:r>
            <a:r>
              <a:rPr lang="en-CA" sz="3200" i="1" dirty="0"/>
              <a:t>brms</a:t>
            </a:r>
            <a:endParaRPr lang="en-CA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D66057-FA8A-42F3-8775-226394DA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716" y="2757957"/>
            <a:ext cx="3940420" cy="28594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B8F431-6582-3D8C-4C4E-7096EF447BE2}"/>
              </a:ext>
            </a:extLst>
          </p:cNvPr>
          <p:cNvCxnSpPr/>
          <p:nvPr/>
        </p:nvCxnSpPr>
        <p:spPr>
          <a:xfrm>
            <a:off x="6096000" y="4162214"/>
            <a:ext cx="1219200" cy="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38C6B5-2E3B-9E2B-2267-ED7449806A34}"/>
              </a:ext>
            </a:extLst>
          </p:cNvPr>
          <p:cNvSpPr txBox="1"/>
          <p:nvPr/>
        </p:nvSpPr>
        <p:spPr>
          <a:xfrm>
            <a:off x="819418" y="795353"/>
            <a:ext cx="502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/>
              <a:t>Built SEM in brms using fake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CEB7DF-0F49-3BE4-F149-03102A8111D2}"/>
              </a:ext>
            </a:extLst>
          </p:cNvPr>
          <p:cNvSpPr txBox="1"/>
          <p:nvPr/>
        </p:nvSpPr>
        <p:spPr>
          <a:xfrm>
            <a:off x="7480796" y="2063786"/>
            <a:ext cx="609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 err="1"/>
              <a:t>intertidal_SEM.rds</a:t>
            </a:r>
            <a:endParaRPr lang="en-CA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8C616-BA4C-82F4-B337-798BFEDD3A70}"/>
              </a:ext>
            </a:extLst>
          </p:cNvPr>
          <p:cNvSpPr txBox="1"/>
          <p:nvPr/>
        </p:nvSpPr>
        <p:spPr>
          <a:xfrm>
            <a:off x="611276" y="1961987"/>
            <a:ext cx="60943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fake_intertidal_data.csv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0414-AD85-4DF5-E801-FA0AF90CE244}"/>
              </a:ext>
            </a:extLst>
          </p:cNvPr>
          <p:cNvGrpSpPr/>
          <p:nvPr/>
        </p:nvGrpSpPr>
        <p:grpSpPr>
          <a:xfrm>
            <a:off x="1" y="6326154"/>
            <a:ext cx="4129872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070BCA-888A-1695-AD2E-62B565BCAAB2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5E1AB99-B1C2-9AFD-9C19-0C7ABB98E119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5: Interpret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415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C6B555-080A-DB1E-6ECB-C0E2450C2EC4}"/>
              </a:ext>
            </a:extLst>
          </p:cNvPr>
          <p:cNvGrpSpPr/>
          <p:nvPr/>
        </p:nvGrpSpPr>
        <p:grpSpPr>
          <a:xfrm>
            <a:off x="1" y="6326154"/>
            <a:ext cx="4129872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038155-5A3C-E12B-B169-EF752C686A73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DE73D33E-934A-126D-55A6-31312F54C5B0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5: Interpret your model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CFBCC3-C1B5-4BBA-74B1-4EA6005F8B88}"/>
              </a:ext>
            </a:extLst>
          </p:cNvPr>
          <p:cNvCxnSpPr>
            <a:cxnSpLocks/>
          </p:cNvCxnSpPr>
          <p:nvPr/>
        </p:nvCxnSpPr>
        <p:spPr>
          <a:xfrm flipH="1">
            <a:off x="8446891" y="3808600"/>
            <a:ext cx="1821942" cy="140507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970CF1-F23C-B9D0-4800-623CA25EF362}"/>
              </a:ext>
            </a:extLst>
          </p:cNvPr>
          <p:cNvCxnSpPr>
            <a:cxnSpLocks/>
          </p:cNvCxnSpPr>
          <p:nvPr/>
        </p:nvCxnSpPr>
        <p:spPr>
          <a:xfrm>
            <a:off x="7109149" y="3393388"/>
            <a:ext cx="493986" cy="1779957"/>
          </a:xfrm>
          <a:prstGeom prst="straightConnector1">
            <a:avLst/>
          </a:prstGeom>
          <a:ln w="38100">
            <a:solidFill>
              <a:srgbClr val="001A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E6D8B6-9B8E-F9C6-5E73-26CC27E979D4}"/>
              </a:ext>
            </a:extLst>
          </p:cNvPr>
          <p:cNvCxnSpPr>
            <a:cxnSpLocks/>
          </p:cNvCxnSpPr>
          <p:nvPr/>
        </p:nvCxnSpPr>
        <p:spPr>
          <a:xfrm flipH="1" flipV="1">
            <a:off x="7603135" y="2746811"/>
            <a:ext cx="2665698" cy="106178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0B9F747-0FCE-7D01-BAF0-8476DA0EF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8987" y="5348147"/>
            <a:ext cx="1025227" cy="76712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79BF81B-19B7-9939-9A2E-5EB71AF53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1643" y="3420398"/>
            <a:ext cx="1441892" cy="7764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9050EE-E4E2-B995-0688-E07368E73E99}"/>
              </a:ext>
            </a:extLst>
          </p:cNvPr>
          <p:cNvSpPr txBox="1"/>
          <p:nvPr/>
        </p:nvSpPr>
        <p:spPr>
          <a:xfrm>
            <a:off x="9085646" y="267632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20E5D-3CFA-D8A6-D71D-023A201ADBE5}"/>
              </a:ext>
            </a:extLst>
          </p:cNvPr>
          <p:cNvSpPr txBox="1"/>
          <p:nvPr/>
        </p:nvSpPr>
        <p:spPr>
          <a:xfrm>
            <a:off x="9357862" y="462889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9810C-99FE-536F-0852-48AF252C12CF}"/>
              </a:ext>
            </a:extLst>
          </p:cNvPr>
          <p:cNvSpPr txBox="1"/>
          <p:nvPr/>
        </p:nvSpPr>
        <p:spPr>
          <a:xfrm>
            <a:off x="6741245" y="3981144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solidFill>
                  <a:srgbClr val="001AFF"/>
                </a:solidFill>
              </a:rPr>
              <a:t>C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E754A1F-BF37-379E-F763-E657D3B0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4569" y="2331333"/>
            <a:ext cx="1150681" cy="9780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A2450F-9112-7C1B-6D89-A51315DD150D}"/>
              </a:ext>
            </a:extLst>
          </p:cNvPr>
          <p:cNvSpPr txBox="1"/>
          <p:nvPr/>
        </p:nvSpPr>
        <p:spPr>
          <a:xfrm>
            <a:off x="541940" y="2871507"/>
            <a:ext cx="4738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i="1" dirty="0"/>
              <a:t>Net effect of cunner on mussels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3B0A43-C4EE-5C0F-F0D9-0EF3E7E2C49E}"/>
              </a:ext>
            </a:extLst>
          </p:cNvPr>
          <p:cNvSpPr txBox="1"/>
          <p:nvPr/>
        </p:nvSpPr>
        <p:spPr>
          <a:xfrm>
            <a:off x="1938668" y="3478266"/>
            <a:ext cx="2194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/>
              <a:t>=</a:t>
            </a:r>
            <a:r>
              <a:rPr lang="en-CA" sz="3200" dirty="0">
                <a:solidFill>
                  <a:srgbClr val="FF0000"/>
                </a:solidFill>
              </a:rPr>
              <a:t> A </a:t>
            </a:r>
            <a:r>
              <a:rPr lang="en-CA" sz="3200" dirty="0"/>
              <a:t>+</a:t>
            </a:r>
            <a:r>
              <a:rPr lang="en-CA" sz="3200" dirty="0">
                <a:solidFill>
                  <a:srgbClr val="FF0000"/>
                </a:solidFill>
              </a:rPr>
              <a:t> </a:t>
            </a:r>
            <a:r>
              <a:rPr lang="en-CA" sz="3200" dirty="0"/>
              <a:t>(</a:t>
            </a:r>
            <a:r>
              <a:rPr lang="en-CA" sz="3200" dirty="0">
                <a:solidFill>
                  <a:srgbClr val="FF0000"/>
                </a:solidFill>
              </a:rPr>
              <a:t>B </a:t>
            </a:r>
            <a:r>
              <a:rPr lang="en-CA" sz="3200" dirty="0"/>
              <a:t>*</a:t>
            </a:r>
            <a:r>
              <a:rPr lang="en-CA" sz="3200" dirty="0">
                <a:solidFill>
                  <a:srgbClr val="FF0000"/>
                </a:solidFill>
              </a:rPr>
              <a:t> </a:t>
            </a:r>
            <a:r>
              <a:rPr lang="en-CA" sz="3200" dirty="0">
                <a:solidFill>
                  <a:srgbClr val="001AFF"/>
                </a:solidFill>
              </a:rPr>
              <a:t>C</a:t>
            </a:r>
            <a:r>
              <a:rPr lang="en-CA" sz="3200" dirty="0"/>
              <a:t>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E874D06-0784-A54C-C228-49BF24690B6F}"/>
              </a:ext>
            </a:extLst>
          </p:cNvPr>
          <p:cNvCxnSpPr>
            <a:cxnSpLocks/>
          </p:cNvCxnSpPr>
          <p:nvPr/>
        </p:nvCxnSpPr>
        <p:spPr>
          <a:xfrm flipV="1">
            <a:off x="1938668" y="4034466"/>
            <a:ext cx="317772" cy="297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2F55913-DB42-04BE-2DED-187506677E58}"/>
              </a:ext>
            </a:extLst>
          </p:cNvPr>
          <p:cNvCxnSpPr>
            <a:cxnSpLocks/>
          </p:cNvCxnSpPr>
          <p:nvPr/>
        </p:nvCxnSpPr>
        <p:spPr>
          <a:xfrm flipH="1" flipV="1">
            <a:off x="3599465" y="4015906"/>
            <a:ext cx="438150" cy="3918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62826B-1079-1E29-6BA2-136A049ADBF3}"/>
              </a:ext>
            </a:extLst>
          </p:cNvPr>
          <p:cNvSpPr txBox="1"/>
          <p:nvPr/>
        </p:nvSpPr>
        <p:spPr>
          <a:xfrm>
            <a:off x="1224594" y="4354599"/>
            <a:ext cx="1428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i="1" dirty="0"/>
              <a:t>direct effect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A3CCF7-1797-7124-098A-02039B084D2A}"/>
              </a:ext>
            </a:extLst>
          </p:cNvPr>
          <p:cNvSpPr txBox="1"/>
          <p:nvPr/>
        </p:nvSpPr>
        <p:spPr>
          <a:xfrm>
            <a:off x="3661255" y="4400626"/>
            <a:ext cx="1618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i="1" dirty="0"/>
              <a:t>indirect effect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F6CBA2F9-9497-B97E-8D5C-DCB81D80610E}"/>
              </a:ext>
            </a:extLst>
          </p:cNvPr>
          <p:cNvSpPr txBox="1">
            <a:spLocks/>
          </p:cNvSpPr>
          <p:nvPr/>
        </p:nvSpPr>
        <p:spPr>
          <a:xfrm>
            <a:off x="291535" y="208096"/>
            <a:ext cx="4610099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/>
              <a:t>Exercise 5: </a:t>
            </a:r>
            <a:br>
              <a:rPr lang="en-CA" sz="3200" dirty="0"/>
            </a:br>
            <a:r>
              <a:rPr lang="en-CA" sz="3200" dirty="0"/>
              <a:t>A simple intertidal food web</a:t>
            </a:r>
            <a:br>
              <a:rPr lang="en-CA" sz="3200" dirty="0"/>
            </a:br>
            <a:r>
              <a:rPr lang="en-CA" sz="3200" dirty="0"/>
              <a:t>in </a:t>
            </a:r>
            <a:r>
              <a:rPr lang="en-CA" sz="3200" i="1" dirty="0"/>
              <a:t>brms</a:t>
            </a:r>
            <a:endParaRPr lang="en-CA" sz="3200" dirty="0"/>
          </a:p>
        </p:txBody>
      </p:sp>
    </p:spTree>
    <p:extLst>
      <p:ext uri="{BB962C8B-B14F-4D97-AF65-F5344CB8AC3E}">
        <p14:creationId xmlns:p14="http://schemas.microsoft.com/office/powerpoint/2010/main" val="28773776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802E92-315C-A3A8-6172-D2061316A5D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4872082" y="5751440"/>
            <a:ext cx="1152072" cy="46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8A14A02E-0AF8-8A42-9F96-2A7119D0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4154" y="5372513"/>
            <a:ext cx="1025227" cy="76712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C249621-F45D-EC55-E8E4-CA970C15A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190" y="5363238"/>
            <a:ext cx="1441892" cy="776403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B0B888F-B5A5-1A7F-C3EF-173E566D5EC1}"/>
              </a:ext>
            </a:extLst>
          </p:cNvPr>
          <p:cNvGrpSpPr/>
          <p:nvPr/>
        </p:nvGrpSpPr>
        <p:grpSpPr>
          <a:xfrm>
            <a:off x="829999" y="3919108"/>
            <a:ext cx="6357098" cy="978079"/>
            <a:chOff x="764129" y="3210626"/>
            <a:chExt cx="6357098" cy="978079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60AC2AB-25EB-D392-4B5C-64D6C482767A}"/>
                </a:ext>
              </a:extLst>
            </p:cNvPr>
            <p:cNvCxnSpPr>
              <a:cxnSpLocks/>
              <a:stCxn id="25" idx="3"/>
              <a:endCxn id="23" idx="1"/>
            </p:cNvCxnSpPr>
            <p:nvPr/>
          </p:nvCxnSpPr>
          <p:spPr>
            <a:xfrm>
              <a:off x="4726351" y="3699666"/>
              <a:ext cx="1369649" cy="0"/>
            </a:xfrm>
            <a:prstGeom prst="straightConnector1">
              <a:avLst/>
            </a:prstGeom>
            <a:ln w="38100">
              <a:solidFill>
                <a:srgbClr val="001AFF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DB77A06-14A0-A867-6AB3-FB5C7E2EBE22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2206021" y="3695029"/>
              <a:ext cx="1369649" cy="463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01ED6098-10B0-81B0-C46C-B20635DEE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96000" y="3316102"/>
              <a:ext cx="1025227" cy="767128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FF8F67E5-5CF7-123A-8B15-8D266F489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4129" y="3306827"/>
              <a:ext cx="1441892" cy="776403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C3A28FD0-B6F1-8778-B47C-B0D837A2B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75670" y="3210626"/>
              <a:ext cx="1150681" cy="978079"/>
            </a:xfrm>
            <a:prstGeom prst="rect">
              <a:avLst/>
            </a:prstGeom>
          </p:spPr>
        </p:pic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879CEA4-4379-C42D-C853-78CF03FDD485}"/>
              </a:ext>
            </a:extLst>
          </p:cNvPr>
          <p:cNvCxnSpPr>
            <a:cxnSpLocks/>
            <a:stCxn id="69" idx="1"/>
            <a:endCxn id="68" idx="3"/>
          </p:cNvCxnSpPr>
          <p:nvPr/>
        </p:nvCxnSpPr>
        <p:spPr>
          <a:xfrm flipH="1">
            <a:off x="4418620" y="3124891"/>
            <a:ext cx="1520074" cy="2394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F408F39-F38C-AC5F-3D09-AB0F9F2CE026}"/>
              </a:ext>
            </a:extLst>
          </p:cNvPr>
          <p:cNvCxnSpPr>
            <a:cxnSpLocks/>
            <a:stCxn id="70" idx="1"/>
            <a:endCxn id="68" idx="0"/>
          </p:cNvCxnSpPr>
          <p:nvPr/>
        </p:nvCxnSpPr>
        <p:spPr>
          <a:xfrm flipH="1">
            <a:off x="4030080" y="2440960"/>
            <a:ext cx="573031" cy="417148"/>
          </a:xfrm>
          <a:prstGeom prst="straightConnector1">
            <a:avLst/>
          </a:prstGeom>
          <a:ln w="38100">
            <a:solidFill>
              <a:srgbClr val="001A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AB6D2CD-CE07-3CAC-7D88-F6641474A5B5}"/>
              </a:ext>
            </a:extLst>
          </p:cNvPr>
          <p:cNvCxnSpPr>
            <a:cxnSpLocks/>
            <a:stCxn id="69" idx="1"/>
            <a:endCxn id="70" idx="3"/>
          </p:cNvCxnSpPr>
          <p:nvPr/>
        </p:nvCxnSpPr>
        <p:spPr>
          <a:xfrm flipH="1" flipV="1">
            <a:off x="5517496" y="2440960"/>
            <a:ext cx="421198" cy="683931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9C246FA0-1FF3-FBB6-3E13-EEEC90027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1540" y="2858108"/>
            <a:ext cx="777080" cy="581452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D0EF7429-0914-1C8D-57AB-432B77A40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694" y="2858108"/>
            <a:ext cx="990907" cy="53356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7D1975B-2C28-72FC-48A3-7967CE396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3111" y="2052346"/>
            <a:ext cx="914385" cy="77722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9B67DA0-250D-F4AC-4A54-7D2FE2CD6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8768" y="1839158"/>
            <a:ext cx="4458086" cy="5128704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99F0540B-8C27-505D-B842-DFE7D66C99F5}"/>
              </a:ext>
            </a:extLst>
          </p:cNvPr>
          <p:cNvSpPr txBox="1">
            <a:spLocks/>
          </p:cNvSpPr>
          <p:nvPr/>
        </p:nvSpPr>
        <p:spPr>
          <a:xfrm>
            <a:off x="291535" y="208096"/>
            <a:ext cx="4610099" cy="132556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200" dirty="0"/>
              <a:t>Exercise 5: </a:t>
            </a:r>
            <a:br>
              <a:rPr lang="en-CA" sz="3200" dirty="0"/>
            </a:br>
            <a:r>
              <a:rPr lang="en-CA" sz="3200" dirty="0"/>
              <a:t>A simple intertidal food web</a:t>
            </a:r>
            <a:br>
              <a:rPr lang="en-CA" sz="3200" dirty="0"/>
            </a:br>
            <a:r>
              <a:rPr lang="en-CA" sz="3200" dirty="0"/>
              <a:t>in </a:t>
            </a:r>
            <a:r>
              <a:rPr lang="en-CA" sz="3200" i="1" dirty="0"/>
              <a:t>brms</a:t>
            </a:r>
            <a:endParaRPr lang="en-CA" sz="320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6005BF5-3CD7-310E-E289-AFF1F883B029}"/>
              </a:ext>
            </a:extLst>
          </p:cNvPr>
          <p:cNvGrpSpPr/>
          <p:nvPr/>
        </p:nvGrpSpPr>
        <p:grpSpPr>
          <a:xfrm>
            <a:off x="1" y="6326154"/>
            <a:ext cx="4129872" cy="541177"/>
            <a:chOff x="1" y="6316823"/>
            <a:chExt cx="3904743" cy="541177"/>
          </a:xfrm>
          <a:solidFill>
            <a:schemeClr val="accent2"/>
          </a:solidFill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84D18C6-CC74-C3E1-1720-729401991311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Title 1">
              <a:extLst>
                <a:ext uri="{FF2B5EF4-FFF2-40B4-BE49-F238E27FC236}">
                  <a16:creationId xmlns:a16="http://schemas.microsoft.com/office/drawing/2014/main" id="{C035A486-ABDE-72C4-732D-9B51A7EFFA85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5: Interpret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128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A2BD">
            <a:alpha val="1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81A1-B42E-A761-3FA1-E4EB5E6F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91" y="34625"/>
            <a:ext cx="5449838" cy="1325563"/>
          </a:xfrm>
        </p:spPr>
        <p:txBody>
          <a:bodyPr/>
          <a:lstStyle/>
          <a:p>
            <a:pPr algn="ctr"/>
            <a:r>
              <a:rPr lang="en-CA" dirty="0"/>
              <a:t>Presenting your model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5321A7A-6541-7C56-6D89-95D4AD52CBED}"/>
              </a:ext>
            </a:extLst>
          </p:cNvPr>
          <p:cNvGrpSpPr/>
          <p:nvPr/>
        </p:nvGrpSpPr>
        <p:grpSpPr>
          <a:xfrm>
            <a:off x="512560" y="209501"/>
            <a:ext cx="11164433" cy="6358370"/>
            <a:chOff x="2317105" y="2037287"/>
            <a:chExt cx="7939717" cy="452182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AA48AA1-F3D9-6DD0-C49B-13BD9B0C8177}"/>
                </a:ext>
              </a:extLst>
            </p:cNvPr>
            <p:cNvCxnSpPr>
              <a:cxnSpLocks/>
              <a:stCxn id="24" idx="2"/>
              <a:endCxn id="18" idx="3"/>
            </p:cNvCxnSpPr>
            <p:nvPr/>
          </p:nvCxnSpPr>
          <p:spPr>
            <a:xfrm flipH="1">
              <a:off x="4731996" y="3013980"/>
              <a:ext cx="2801288" cy="1553464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10BC906-6586-A59C-2CE4-A4FB67D08158}"/>
                </a:ext>
              </a:extLst>
            </p:cNvPr>
            <p:cNvCxnSpPr>
              <a:cxnSpLocks/>
              <a:stCxn id="10" idx="1"/>
              <a:endCxn id="18" idx="3"/>
            </p:cNvCxnSpPr>
            <p:nvPr/>
          </p:nvCxnSpPr>
          <p:spPr>
            <a:xfrm flipH="1" flipV="1">
              <a:off x="4731996" y="4567444"/>
              <a:ext cx="3589337" cy="1221164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2315BB2D-CD26-0D1C-15EC-0FEB287A7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36040" y="6036642"/>
              <a:ext cx="970308" cy="522474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1F7638B-7ED3-29AA-F2F4-29BDB8EBC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21333" y="5417113"/>
              <a:ext cx="954361" cy="74299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C8B8421-DFBE-C437-2972-F0A50F89E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33098" y="4521109"/>
              <a:ext cx="970308" cy="75248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7F604D3-B3AE-B88B-3BB6-9F66DFEA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49364" y="3284230"/>
              <a:ext cx="1307458" cy="54699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7F6C58F-2ECC-04C2-C4EB-8A8595D3A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162649" y="2936713"/>
              <a:ext cx="954361" cy="81120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54C21136-D189-A24F-6603-41BFC6F9C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68556" y="3263469"/>
              <a:ext cx="688688" cy="820953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F7C1873-5D17-0FEE-4636-B7AC9EAF4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317105" y="5104281"/>
              <a:ext cx="688687" cy="68432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66D75D5B-2DFF-46AD-25B0-11859DD6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873711" y="4315007"/>
              <a:ext cx="858285" cy="50487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35C59BC7-4F88-DA08-1836-CC4B82D0A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0232" y="5913323"/>
              <a:ext cx="641639" cy="5429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9957680-E4F2-4F54-15B7-3AA4D4159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265732" y="4959772"/>
              <a:ext cx="846603" cy="633473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BF9D67-F45D-955A-68D8-07D5E1442E60}"/>
                </a:ext>
              </a:extLst>
            </p:cNvPr>
            <p:cNvCxnSpPr>
              <a:cxnSpLocks/>
              <a:stCxn id="12" idx="1"/>
              <a:endCxn id="15" idx="3"/>
            </p:cNvCxnSpPr>
            <p:nvPr/>
          </p:nvCxnSpPr>
          <p:spPr>
            <a:xfrm flipH="1" flipV="1">
              <a:off x="5117010" y="3342317"/>
              <a:ext cx="3832354" cy="215412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4D50BEC0-8D48-2A15-F925-1656987C4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46676" y="2037287"/>
              <a:ext cx="773215" cy="976693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95F3D3-2E2B-175B-C61F-DF2087D3064D}"/>
                </a:ext>
              </a:extLst>
            </p:cNvPr>
            <p:cNvCxnSpPr>
              <a:cxnSpLocks/>
              <a:stCxn id="24" idx="1"/>
              <a:endCxn id="15" idx="3"/>
            </p:cNvCxnSpPr>
            <p:nvPr/>
          </p:nvCxnSpPr>
          <p:spPr>
            <a:xfrm flipH="1">
              <a:off x="5117010" y="2525634"/>
              <a:ext cx="2029666" cy="816683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7BDF9A-EB82-1435-6E98-98EBDC36F405}"/>
                </a:ext>
              </a:extLst>
            </p:cNvPr>
            <p:cNvCxnSpPr>
              <a:cxnSpLocks/>
              <a:stCxn id="9" idx="0"/>
              <a:endCxn id="22" idx="3"/>
            </p:cNvCxnSpPr>
            <p:nvPr/>
          </p:nvCxnSpPr>
          <p:spPr>
            <a:xfrm flipH="1" flipV="1">
              <a:off x="6112335" y="5276509"/>
              <a:ext cx="1508859" cy="760133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EBF392D-CF4C-81A8-A611-51374C35E2F1}"/>
                </a:ext>
              </a:extLst>
            </p:cNvPr>
            <p:cNvCxnSpPr>
              <a:cxnSpLocks/>
              <a:stCxn id="12" idx="1"/>
              <a:endCxn id="22" idx="3"/>
            </p:cNvCxnSpPr>
            <p:nvPr/>
          </p:nvCxnSpPr>
          <p:spPr>
            <a:xfrm flipH="1">
              <a:off x="6112335" y="3557729"/>
              <a:ext cx="2837029" cy="1718780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C3771A-0BE8-9B32-C7A0-71FB859E6902}"/>
                </a:ext>
              </a:extLst>
            </p:cNvPr>
            <p:cNvCxnSpPr>
              <a:cxnSpLocks/>
              <a:stCxn id="12" idx="1"/>
              <a:endCxn id="18" idx="3"/>
            </p:cNvCxnSpPr>
            <p:nvPr/>
          </p:nvCxnSpPr>
          <p:spPr>
            <a:xfrm flipH="1">
              <a:off x="4731996" y="3557729"/>
              <a:ext cx="4217368" cy="1009715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2E9C685-6CDB-EA48-750D-A0D4E30AB877}"/>
                </a:ext>
              </a:extLst>
            </p:cNvPr>
            <p:cNvCxnSpPr>
              <a:cxnSpLocks/>
              <a:endCxn id="18" idx="3"/>
            </p:cNvCxnSpPr>
            <p:nvPr/>
          </p:nvCxnSpPr>
          <p:spPr>
            <a:xfrm flipH="1" flipV="1">
              <a:off x="4731996" y="4567444"/>
              <a:ext cx="2501102" cy="329907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D463F898-88FE-B9BF-ECEE-BE9FBDDD0EA4}"/>
                </a:ext>
              </a:extLst>
            </p:cNvPr>
            <p:cNvCxnSpPr>
              <a:stCxn id="9" idx="1"/>
              <a:endCxn id="18" idx="2"/>
            </p:cNvCxnSpPr>
            <p:nvPr/>
          </p:nvCxnSpPr>
          <p:spPr>
            <a:xfrm rot="10800000">
              <a:off x="4302854" y="4819881"/>
              <a:ext cx="2833186" cy="1477998"/>
            </a:xfrm>
            <a:prstGeom prst="curvedConnector2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FFEAE7A-BBD2-04C7-B1E1-BC86E13EC7A1}"/>
                </a:ext>
              </a:extLst>
            </p:cNvPr>
            <p:cNvCxnSpPr>
              <a:cxnSpLocks/>
              <a:stCxn id="15" idx="2"/>
              <a:endCxn id="22" idx="0"/>
            </p:cNvCxnSpPr>
            <p:nvPr/>
          </p:nvCxnSpPr>
          <p:spPr>
            <a:xfrm>
              <a:off x="4639830" y="3747920"/>
              <a:ext cx="1049204" cy="1211852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BEACFD6-508A-2BB0-B5A9-1D89ADC9E055}"/>
                </a:ext>
              </a:extLst>
            </p:cNvPr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4302854" y="3747920"/>
              <a:ext cx="336976" cy="567087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860926-6896-CFA2-7EA9-3190094F4671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 flipH="1">
              <a:off x="4401052" y="3747920"/>
              <a:ext cx="238778" cy="2165403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79282D-7B35-6F3C-38A6-4FE980E56E2B}"/>
                </a:ext>
              </a:extLst>
            </p:cNvPr>
            <p:cNvCxnSpPr>
              <a:cxnSpLocks/>
              <a:stCxn id="22" idx="1"/>
              <a:endCxn id="18" idx="3"/>
            </p:cNvCxnSpPr>
            <p:nvPr/>
          </p:nvCxnSpPr>
          <p:spPr>
            <a:xfrm flipH="1" flipV="1">
              <a:off x="4731996" y="4567444"/>
              <a:ext cx="533736" cy="709065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C21BFAD-E0EE-024E-C9BC-359BD9DFC052}"/>
                </a:ext>
              </a:extLst>
            </p:cNvPr>
            <p:cNvCxnSpPr>
              <a:cxnSpLocks/>
              <a:stCxn id="22" idx="1"/>
              <a:endCxn id="19" idx="0"/>
            </p:cNvCxnSpPr>
            <p:nvPr/>
          </p:nvCxnSpPr>
          <p:spPr>
            <a:xfrm flipH="1">
              <a:off x="4401052" y="5276509"/>
              <a:ext cx="864680" cy="636814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EE2F557-A4A3-6B68-52E1-B0E0EBE77E26}"/>
                </a:ext>
              </a:extLst>
            </p:cNvPr>
            <p:cNvCxnSpPr>
              <a:cxnSpLocks/>
              <a:stCxn id="17" idx="3"/>
              <a:endCxn id="19" idx="1"/>
            </p:cNvCxnSpPr>
            <p:nvPr/>
          </p:nvCxnSpPr>
          <p:spPr>
            <a:xfrm>
              <a:off x="3005792" y="5446445"/>
              <a:ext cx="1074440" cy="738341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8AF9787-1E11-9AEB-1EA7-F1B7BC5DDC5B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3212758" y="3653926"/>
              <a:ext cx="867474" cy="2530860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22E86C-A3F7-87A6-FD53-98719583D8F5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 flipV="1">
              <a:off x="3005792" y="4567444"/>
              <a:ext cx="867919" cy="879001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23731E6-B164-08AC-D1C2-CD9022C6EF8F}"/>
                </a:ext>
              </a:extLst>
            </p:cNvPr>
            <p:cNvCxnSpPr>
              <a:cxnSpLocks/>
            </p:cNvCxnSpPr>
            <p:nvPr/>
          </p:nvCxnSpPr>
          <p:spPr>
            <a:xfrm>
              <a:off x="4302854" y="4819881"/>
              <a:ext cx="98198" cy="1093442"/>
            </a:xfrm>
            <a:prstGeom prst="straightConnector1">
              <a:avLst/>
            </a:prstGeom>
            <a:ln w="38100">
              <a:solidFill>
                <a:srgbClr val="F80000">
                  <a:alpha val="47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1823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1BDF-AB95-3503-A4DF-147189B2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not to do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DE91FB4-55D2-2DD7-FCB1-E88C16E7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80" y="1928919"/>
            <a:ext cx="6043948" cy="38539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CFFD2F-10D9-8C80-E61D-B1E560774137}"/>
              </a:ext>
            </a:extLst>
          </p:cNvPr>
          <p:cNvSpPr txBox="1"/>
          <p:nvPr/>
        </p:nvSpPr>
        <p:spPr>
          <a:xfrm>
            <a:off x="683287" y="2833635"/>
            <a:ext cx="35799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/>
              <a:t>Throw something like </a:t>
            </a:r>
          </a:p>
          <a:p>
            <a:pPr algn="ctr"/>
            <a:r>
              <a:rPr lang="en-CA" sz="2800" dirty="0"/>
              <a:t>this up on the </a:t>
            </a:r>
          </a:p>
          <a:p>
            <a:pPr algn="ctr"/>
            <a:r>
              <a:rPr lang="en-CA" sz="2800" dirty="0"/>
              <a:t>screen and start talking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B749B2-2BC2-D428-DCF3-CEBBC2948257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F439831-85CF-C55A-C907-910A1705B7AC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CE9077AF-D78C-0BD7-8A4E-A277ED9A0140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3477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>
                <a:solidFill>
                  <a:schemeClr val="bg1"/>
                </a:solidFill>
              </a:rPr>
              <a:t>Explain how your SEM tests your research questions</a:t>
            </a:r>
          </a:p>
          <a:p>
            <a:r>
              <a:rPr lang="en-CA" dirty="0">
                <a:solidFill>
                  <a:schemeClr val="bg1"/>
                </a:solidFill>
              </a:rPr>
              <a:t>Build up your SEM slowly and explain the important paths</a:t>
            </a:r>
          </a:p>
          <a:p>
            <a:r>
              <a:rPr lang="en-CA" dirty="0">
                <a:solidFill>
                  <a:schemeClr val="bg1"/>
                </a:solidFill>
              </a:rPr>
              <a:t>Consider not showing control variables/unimportant variables</a:t>
            </a:r>
          </a:p>
          <a:p>
            <a:r>
              <a:rPr lang="en-CA" dirty="0">
                <a:solidFill>
                  <a:schemeClr val="bg1"/>
                </a:solidFill>
              </a:rPr>
              <a:t>If you put up coefficients, explain units</a:t>
            </a:r>
          </a:p>
          <a:p>
            <a:r>
              <a:rPr lang="en-CA" dirty="0">
                <a:solidFill>
                  <a:schemeClr val="bg1"/>
                </a:solidFill>
              </a:rPr>
              <a:t>Take your time!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A497523-F046-B44F-6536-369AC05FE40C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DA35BDA-A590-7920-C350-6E512743900A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7014AC6C-105D-F05E-1208-1638B7F49DAF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123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/>
              <a:t>Explain how your SEM tests your research questions</a:t>
            </a:r>
          </a:p>
          <a:p>
            <a:r>
              <a:rPr lang="en-CA" dirty="0">
                <a:solidFill>
                  <a:schemeClr val="bg1"/>
                </a:solidFill>
              </a:rPr>
              <a:t>Build up your SEM slowly and explain the important paths</a:t>
            </a:r>
          </a:p>
          <a:p>
            <a:r>
              <a:rPr lang="en-CA" dirty="0">
                <a:solidFill>
                  <a:schemeClr val="bg1"/>
                </a:solidFill>
              </a:rPr>
              <a:t>Consider not showing control variables/unimportant variables</a:t>
            </a:r>
          </a:p>
          <a:p>
            <a:r>
              <a:rPr lang="en-CA" dirty="0">
                <a:solidFill>
                  <a:schemeClr val="bg1"/>
                </a:solidFill>
              </a:rPr>
              <a:t>If you put up coefficients, explain units</a:t>
            </a:r>
          </a:p>
          <a:p>
            <a:r>
              <a:rPr lang="en-CA" dirty="0">
                <a:solidFill>
                  <a:schemeClr val="bg1"/>
                </a:solidFill>
              </a:rPr>
              <a:t>Take your time!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5A138E-EBF3-9348-C5D5-CCDE35897744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F90451-1766-E3FB-DB7D-FEFCA0BE9BC5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79A4ACE-3FC7-86F8-AD19-C9542B8DC314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6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E654-9167-4944-8FE2-0FBC0E80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368" y="500583"/>
            <a:ext cx="5688956" cy="1325563"/>
          </a:xfrm>
        </p:spPr>
        <p:txBody>
          <a:bodyPr/>
          <a:lstStyle/>
          <a:p>
            <a:pPr algn="ctr"/>
            <a:r>
              <a:rPr lang="en-CA" dirty="0"/>
              <a:t>Going from kits to loose Legos is the challenge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1D487-D140-46ED-B209-3F7A8A2D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2" y="4247052"/>
            <a:ext cx="3511592" cy="23875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8AA14-CA1A-4F6B-A71B-8D92E89FDD3B}"/>
              </a:ext>
            </a:extLst>
          </p:cNvPr>
          <p:cNvGrpSpPr/>
          <p:nvPr/>
        </p:nvGrpSpPr>
        <p:grpSpPr>
          <a:xfrm>
            <a:off x="592563" y="304800"/>
            <a:ext cx="2685647" cy="3242398"/>
            <a:chOff x="1614161" y="2589817"/>
            <a:chExt cx="3317891" cy="40057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DAAE18-7E79-4049-AFFB-48791B86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161" y="2662772"/>
              <a:ext cx="3074577" cy="39327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624D73-2CF0-4844-AACF-F3178EFCC6D4}"/>
                </a:ext>
              </a:extLst>
            </p:cNvPr>
            <p:cNvSpPr/>
            <p:nvPr/>
          </p:nvSpPr>
          <p:spPr>
            <a:xfrm>
              <a:off x="4607587" y="2589817"/>
              <a:ext cx="324465" cy="241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C23F2C-F27F-4BBE-B8A6-7497B7EFA883}"/>
              </a:ext>
            </a:extLst>
          </p:cNvPr>
          <p:cNvSpPr/>
          <p:nvPr/>
        </p:nvSpPr>
        <p:spPr>
          <a:xfrm rot="4765174">
            <a:off x="2524612" y="3455758"/>
            <a:ext cx="782348" cy="68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D22B1-7A59-BECF-5FB1-B7C72C55E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60" y="2317580"/>
            <a:ext cx="4912315" cy="35796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757845-DB1F-9F28-4FE9-D3075710C151}"/>
              </a:ext>
            </a:extLst>
          </p:cNvPr>
          <p:cNvSpPr/>
          <p:nvPr/>
        </p:nvSpPr>
        <p:spPr>
          <a:xfrm rot="19930461">
            <a:off x="5275559" y="4886739"/>
            <a:ext cx="782348" cy="68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D0314-CA96-F440-7F94-0678199797E5}"/>
              </a:ext>
            </a:extLst>
          </p:cNvPr>
          <p:cNvSpPr txBox="1"/>
          <p:nvPr/>
        </p:nvSpPr>
        <p:spPr>
          <a:xfrm>
            <a:off x="6576560" y="5605045"/>
            <a:ext cx="191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RAY MICKSHAW/FOX</a:t>
            </a:r>
          </a:p>
        </p:txBody>
      </p:sp>
    </p:spTree>
    <p:extLst>
      <p:ext uri="{BB962C8B-B14F-4D97-AF65-F5344CB8AC3E}">
        <p14:creationId xmlns:p14="http://schemas.microsoft.com/office/powerpoint/2010/main" val="16113887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/>
              <a:t>Explain how your SEM tests your research questions</a:t>
            </a:r>
          </a:p>
          <a:p>
            <a:r>
              <a:rPr lang="en-CA" dirty="0"/>
              <a:t>Build up your SEM slowly and explain the important paths</a:t>
            </a:r>
          </a:p>
          <a:p>
            <a:r>
              <a:rPr lang="en-CA" dirty="0">
                <a:solidFill>
                  <a:schemeClr val="bg1"/>
                </a:solidFill>
              </a:rPr>
              <a:t>Consider not showing control variables/unimportant variables</a:t>
            </a:r>
          </a:p>
          <a:p>
            <a:r>
              <a:rPr lang="en-CA" dirty="0">
                <a:solidFill>
                  <a:schemeClr val="bg1"/>
                </a:solidFill>
              </a:rPr>
              <a:t>If you put up coefficients, explain units</a:t>
            </a:r>
          </a:p>
          <a:p>
            <a:r>
              <a:rPr lang="en-CA" dirty="0">
                <a:solidFill>
                  <a:schemeClr val="bg1"/>
                </a:solidFill>
              </a:rPr>
              <a:t>Take your time!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EF1843-FBEF-57B0-7D88-2F07BEA870D7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2FF671-983C-5377-557D-F9D7BD397397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EC5F9C9E-3C1F-3A92-42BD-0B7042636B57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37647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/>
              <a:t>Explain how your SEM tests your research questions</a:t>
            </a:r>
          </a:p>
          <a:p>
            <a:r>
              <a:rPr lang="en-CA" dirty="0"/>
              <a:t>Build up your SEM slowly and explain the important paths</a:t>
            </a:r>
          </a:p>
          <a:p>
            <a:r>
              <a:rPr lang="en-CA" dirty="0"/>
              <a:t>Consider not showing control variables/unimportant variables</a:t>
            </a:r>
          </a:p>
          <a:p>
            <a:r>
              <a:rPr lang="en-CA" dirty="0">
                <a:solidFill>
                  <a:schemeClr val="bg1"/>
                </a:solidFill>
              </a:rPr>
              <a:t>If you put up coefficients, explain units</a:t>
            </a:r>
          </a:p>
          <a:p>
            <a:r>
              <a:rPr lang="en-CA" dirty="0">
                <a:solidFill>
                  <a:schemeClr val="bg1"/>
                </a:solidFill>
              </a:rPr>
              <a:t>Take your time!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820F44-AF93-86D8-3061-30F001849DEB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57CB27-1980-E0F8-A94D-0F445E58E196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2035E1BE-5567-3DB6-81DC-D7223C00921B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7382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/>
              <a:t>Explain how your SEM tests your research questions</a:t>
            </a:r>
          </a:p>
          <a:p>
            <a:r>
              <a:rPr lang="en-CA" dirty="0"/>
              <a:t>Build up your SEM slowly and explain the important paths</a:t>
            </a:r>
          </a:p>
          <a:p>
            <a:r>
              <a:rPr lang="en-CA" dirty="0"/>
              <a:t>Consider not showing control variables/unimportant variables</a:t>
            </a:r>
          </a:p>
          <a:p>
            <a:r>
              <a:rPr lang="en-CA" dirty="0"/>
              <a:t>If you put up coefficients, explain units</a:t>
            </a:r>
          </a:p>
          <a:p>
            <a:r>
              <a:rPr lang="en-CA" dirty="0">
                <a:solidFill>
                  <a:schemeClr val="bg1"/>
                </a:solidFill>
              </a:rPr>
              <a:t>Take your time!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768E37-90CD-46FB-B941-860EA2905B1A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37CA45-84A9-B6E2-1D89-AA8B8DF1DC82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739367AA-056F-A583-8A00-55782733B62F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1272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2A30A-E0A5-55DC-B032-0BF4446E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ACDA1-D6D2-B258-1A7B-2F52E3C3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Explain what a SEM is</a:t>
            </a:r>
          </a:p>
          <a:p>
            <a:r>
              <a:rPr lang="en-CA" dirty="0"/>
              <a:t>Explain how your SEM tests your research questions</a:t>
            </a:r>
          </a:p>
          <a:p>
            <a:r>
              <a:rPr lang="en-CA" dirty="0"/>
              <a:t>Build up your SEM slowly and explain the important paths</a:t>
            </a:r>
          </a:p>
          <a:p>
            <a:r>
              <a:rPr lang="en-CA" dirty="0"/>
              <a:t>Consider not showing control variables/unimportant variables</a:t>
            </a:r>
          </a:p>
          <a:p>
            <a:r>
              <a:rPr lang="en-CA" dirty="0"/>
              <a:t>If you put up coefficients, explain units</a:t>
            </a:r>
          </a:p>
          <a:p>
            <a:r>
              <a:rPr lang="en-CA" dirty="0"/>
              <a:t>Take your time!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A2CE69-DFC8-79E6-DC53-25028D5346FD}"/>
              </a:ext>
            </a:extLst>
          </p:cNvPr>
          <p:cNvGrpSpPr/>
          <p:nvPr/>
        </p:nvGrpSpPr>
        <p:grpSpPr>
          <a:xfrm>
            <a:off x="-10047" y="6336202"/>
            <a:ext cx="4129872" cy="541177"/>
            <a:chOff x="1" y="6316823"/>
            <a:chExt cx="3904743" cy="541177"/>
          </a:xfrm>
          <a:solidFill>
            <a:srgbClr val="7030A0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F16572-CBE9-1CE5-6AD7-0A6A8BD4DD88}"/>
                </a:ext>
              </a:extLst>
            </p:cNvPr>
            <p:cNvSpPr/>
            <p:nvPr/>
          </p:nvSpPr>
          <p:spPr>
            <a:xfrm>
              <a:off x="1" y="6316823"/>
              <a:ext cx="3904743" cy="54117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02046BDA-BBD5-84A4-CD1A-EEBD75B5F7A7}"/>
                </a:ext>
              </a:extLst>
            </p:cNvPr>
            <p:cNvSpPr txBox="1">
              <a:spLocks/>
            </p:cNvSpPr>
            <p:nvPr/>
          </p:nvSpPr>
          <p:spPr>
            <a:xfrm>
              <a:off x="83200" y="6400799"/>
              <a:ext cx="3702232" cy="3819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CA" sz="2400" dirty="0"/>
                <a:t>Step 6: Present your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567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DE3E-3F9A-8358-E87B-5FFEEB532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Thank you for listening!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B8A39-E0A8-6F52-1BCB-3C249F09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If you have questions, feel free to contact me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nicole.knight@mail.mcgill.ca</a:t>
            </a:r>
          </a:p>
        </p:txBody>
      </p:sp>
    </p:spTree>
    <p:extLst>
      <p:ext uri="{BB962C8B-B14F-4D97-AF65-F5344CB8AC3E}">
        <p14:creationId xmlns:p14="http://schemas.microsoft.com/office/powerpoint/2010/main" val="122495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E654-9167-4944-8FE2-0FBC0E80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8854" y="500583"/>
            <a:ext cx="5688956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/>
              <a:t>This is where structural equation models come 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01D487-D140-46ED-B209-3F7A8A2D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262" y="4247052"/>
            <a:ext cx="3511592" cy="238758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F68AA14-CA1A-4F6B-A71B-8D92E89FDD3B}"/>
              </a:ext>
            </a:extLst>
          </p:cNvPr>
          <p:cNvGrpSpPr/>
          <p:nvPr/>
        </p:nvGrpSpPr>
        <p:grpSpPr>
          <a:xfrm>
            <a:off x="592563" y="304800"/>
            <a:ext cx="2685647" cy="3242398"/>
            <a:chOff x="1614161" y="2589817"/>
            <a:chExt cx="3317891" cy="40057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DAAE18-7E79-4049-AFFB-48791B86D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161" y="2662772"/>
              <a:ext cx="3074577" cy="393275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D624D73-2CF0-4844-AACF-F3178EFCC6D4}"/>
                </a:ext>
              </a:extLst>
            </p:cNvPr>
            <p:cNvSpPr/>
            <p:nvPr/>
          </p:nvSpPr>
          <p:spPr>
            <a:xfrm>
              <a:off x="4607587" y="2589817"/>
              <a:ext cx="324465" cy="241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5BC23F2C-F27F-4BBE-B8A6-7497B7EFA883}"/>
              </a:ext>
            </a:extLst>
          </p:cNvPr>
          <p:cNvSpPr/>
          <p:nvPr/>
        </p:nvSpPr>
        <p:spPr>
          <a:xfrm rot="4765174">
            <a:off x="2524612" y="3455758"/>
            <a:ext cx="782348" cy="68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BD22B1-7A59-BECF-5FB1-B7C72C55E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560" y="2317580"/>
            <a:ext cx="4912315" cy="35796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3F757845-DB1F-9F28-4FE9-D3075710C151}"/>
              </a:ext>
            </a:extLst>
          </p:cNvPr>
          <p:cNvSpPr/>
          <p:nvPr/>
        </p:nvSpPr>
        <p:spPr>
          <a:xfrm rot="19930461">
            <a:off x="5275559" y="4886739"/>
            <a:ext cx="782348" cy="68432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D0314-CA96-F440-7F94-0678199797E5}"/>
              </a:ext>
            </a:extLst>
          </p:cNvPr>
          <p:cNvSpPr txBox="1"/>
          <p:nvPr/>
        </p:nvSpPr>
        <p:spPr>
          <a:xfrm>
            <a:off x="6576560" y="5605045"/>
            <a:ext cx="19101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RAY MICKSHAW/FOX</a:t>
            </a:r>
          </a:p>
        </p:txBody>
      </p:sp>
    </p:spTree>
    <p:extLst>
      <p:ext uri="{BB962C8B-B14F-4D97-AF65-F5344CB8AC3E}">
        <p14:creationId xmlns:p14="http://schemas.microsoft.com/office/powerpoint/2010/main" val="251539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298F-E70F-394B-447D-5B16FD2B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structural equation modelling?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4FD7-5CC9-8D1D-4DCC-964F7254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3200" dirty="0"/>
              <a:t>Structural equation modelling is a framework for understanding relationships between multiple response variables</a:t>
            </a:r>
          </a:p>
        </p:txBody>
      </p:sp>
    </p:spTree>
    <p:extLst>
      <p:ext uri="{BB962C8B-B14F-4D97-AF65-F5344CB8AC3E}">
        <p14:creationId xmlns:p14="http://schemas.microsoft.com/office/powerpoint/2010/main" val="3201525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2278</TotalTime>
  <Words>2797</Words>
  <Application>Microsoft Office PowerPoint</Application>
  <PresentationFormat>Widescreen</PresentationFormat>
  <Paragraphs>530</Paragraphs>
  <Slides>74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Structural equation modelling and ecological inference</vt:lpstr>
      <vt:lpstr>Undergraduate statistics training often looks  something like this</vt:lpstr>
      <vt:lpstr>Undergraduate statistics training often looks  something like this</vt:lpstr>
      <vt:lpstr>But ecology is complicated- </vt:lpstr>
      <vt:lpstr>Ecologists need a pile of Legos, not a kit </vt:lpstr>
      <vt:lpstr>Going from kits to loose Legos is the challenge</vt:lpstr>
      <vt:lpstr>Going from kits to loose Legos is the challenge</vt:lpstr>
      <vt:lpstr>This is where structural equation models come in</vt:lpstr>
      <vt:lpstr>What is structural equation modelling?</vt:lpstr>
      <vt:lpstr>Why use structural equation models?</vt:lpstr>
      <vt:lpstr>Why use structural equation models?</vt:lpstr>
      <vt:lpstr>Why use structural equation models?</vt:lpstr>
      <vt:lpstr>How do we build an SEM?</vt:lpstr>
      <vt:lpstr>Steps to build a SEM</vt:lpstr>
      <vt:lpstr>What is a causal diagram?</vt:lpstr>
      <vt:lpstr>PowerPoint Presentation</vt:lpstr>
      <vt:lpstr>PowerPoint Presentation</vt:lpstr>
      <vt:lpstr>PowerPoint Presentation</vt:lpstr>
      <vt:lpstr>What should go into my causal diagram?</vt:lpstr>
      <vt:lpstr>PowerPoint Presentation</vt:lpstr>
      <vt:lpstr>PowerPoint Presentation</vt:lpstr>
      <vt:lpstr>Exercise 1:  Describe kelp ecosystems using dagitty</vt:lpstr>
      <vt:lpstr>PowerPoint Presentation</vt:lpstr>
      <vt:lpstr>PowerPoint Presentation</vt:lpstr>
      <vt:lpstr>PowerPoint Presentation</vt:lpstr>
      <vt:lpstr>PowerPoint Presentation</vt:lpstr>
      <vt:lpstr>A few last tips</vt:lpstr>
      <vt:lpstr>Design your statistical model</vt:lpstr>
      <vt:lpstr>You know more than you think</vt:lpstr>
      <vt:lpstr>Some considerations</vt:lpstr>
      <vt:lpstr>Some considerations</vt:lpstr>
      <vt:lpstr>Some considerations</vt:lpstr>
      <vt:lpstr>Some considerations</vt:lpstr>
      <vt:lpstr>Some considerations</vt:lpstr>
      <vt:lpstr>Some considerations</vt:lpstr>
      <vt:lpstr>Some considerations</vt:lpstr>
      <vt:lpstr>What type of SEM should I build?</vt:lpstr>
      <vt:lpstr>What type of SEM should I build?</vt:lpstr>
      <vt:lpstr>What type of SEM should I build?</vt:lpstr>
      <vt:lpstr>What R package should I use?</vt:lpstr>
      <vt:lpstr>What R package should I use?</vt:lpstr>
      <vt:lpstr>What R package should I use?</vt:lpstr>
      <vt:lpstr>Latent variables</vt:lpstr>
      <vt:lpstr>Latent variables</vt:lpstr>
      <vt:lpstr>PowerPoint Presentation</vt:lpstr>
      <vt:lpstr>Modelling a latent variable</vt:lpstr>
      <vt:lpstr>Modelling a latent variable</vt:lpstr>
      <vt:lpstr>PowerPoint Presentation</vt:lpstr>
      <vt:lpstr>Checking your model fit</vt:lpstr>
      <vt:lpstr>PowerPoint Presentation</vt:lpstr>
      <vt:lpstr>What if your model fits, but it doesn’t make sense?</vt:lpstr>
      <vt:lpstr>Example: intertidal competition</vt:lpstr>
      <vt:lpstr>Example: intertidal competition</vt:lpstr>
      <vt:lpstr>Example: intertidal competition</vt:lpstr>
      <vt:lpstr>Example: intertidal competition</vt:lpstr>
      <vt:lpstr>Confounding variables</vt:lpstr>
      <vt:lpstr>Sometimes you get the opposite effect estimate that you hypothesized</vt:lpstr>
      <vt:lpstr>Confounding variables, a phantom menace</vt:lpstr>
      <vt:lpstr>Confounding variables might be a shared predictor</vt:lpstr>
      <vt:lpstr>Confounding variables might be a mediator</vt:lpstr>
      <vt:lpstr>PowerPoint Presentation</vt:lpstr>
      <vt:lpstr>Exercise 5:  A simple intertidal food web in brms</vt:lpstr>
      <vt:lpstr>PowerPoint Presentation</vt:lpstr>
      <vt:lpstr>PowerPoint Presentation</vt:lpstr>
      <vt:lpstr>PowerPoint Presentation</vt:lpstr>
      <vt:lpstr>Presenting your model</vt:lpstr>
      <vt:lpstr>What not to do</vt:lpstr>
      <vt:lpstr>What to do</vt:lpstr>
      <vt:lpstr>What to do</vt:lpstr>
      <vt:lpstr>What to do</vt:lpstr>
      <vt:lpstr>What to do</vt:lpstr>
      <vt:lpstr>What to do</vt:lpstr>
      <vt:lpstr>What to do</vt:lpstr>
      <vt:lpstr>Thank you for listening!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Knight</dc:creator>
  <cp:lastModifiedBy>Nicole Knight</cp:lastModifiedBy>
  <cp:revision>38</cp:revision>
  <dcterms:created xsi:type="dcterms:W3CDTF">2022-06-07T20:32:02Z</dcterms:created>
  <dcterms:modified xsi:type="dcterms:W3CDTF">2022-06-22T08:07:52Z</dcterms:modified>
</cp:coreProperties>
</file>